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58" r:id="rId4"/>
    <p:sldId id="257" r:id="rId5"/>
    <p:sldId id="259" r:id="rId6"/>
    <p:sldId id="260" r:id="rId7"/>
    <p:sldId id="290" r:id="rId8"/>
    <p:sldId id="263" r:id="rId9"/>
    <p:sldId id="291" r:id="rId10"/>
    <p:sldId id="264" r:id="rId11"/>
    <p:sldId id="292" r:id="rId12"/>
    <p:sldId id="265" r:id="rId13"/>
    <p:sldId id="266" r:id="rId14"/>
    <p:sldId id="267" r:id="rId15"/>
    <p:sldId id="268" r:id="rId16"/>
    <p:sldId id="293" r:id="rId17"/>
    <p:sldId id="269" r:id="rId18"/>
    <p:sldId id="270" r:id="rId19"/>
    <p:sldId id="271" r:id="rId20"/>
    <p:sldId id="289" r:id="rId21"/>
    <p:sldId id="272" r:id="rId22"/>
    <p:sldId id="273" r:id="rId23"/>
    <p:sldId id="274" r:id="rId24"/>
    <p:sldId id="275" r:id="rId25"/>
    <p:sldId id="279" r:id="rId26"/>
    <p:sldId id="280" r:id="rId27"/>
    <p:sldId id="276" r:id="rId28"/>
    <p:sldId id="277" r:id="rId29"/>
    <p:sldId id="278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EF437-CACB-41CB-BFDA-AC94466115F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39A953D-233E-4FE4-BA1A-FABA91BA87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оя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26" y="431932"/>
            <a:ext cx="3642364" cy="492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67284" y="425470"/>
            <a:ext cx="728790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Анисимова Зоя Ивановна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10.11.1959г.</a:t>
            </a:r>
            <a:endParaRPr lang="ru-RU" dirty="0"/>
          </a:p>
          <a:p>
            <a:pPr algn="ctr"/>
            <a:r>
              <a:rPr lang="ru-RU" dirty="0" smtClean="0"/>
              <a:t>Учитель </a:t>
            </a:r>
            <a:r>
              <a:rPr lang="ru-RU" dirty="0"/>
              <a:t>русского языка и </a:t>
            </a:r>
            <a:r>
              <a:rPr lang="ru-RU" dirty="0" smtClean="0"/>
              <a:t>литературы высшей </a:t>
            </a:r>
            <a:r>
              <a:rPr lang="ru-RU" dirty="0"/>
              <a:t>квалификационной </a:t>
            </a:r>
            <a:r>
              <a:rPr lang="ru-RU" dirty="0" smtClean="0"/>
              <a:t>категории.</a:t>
            </a:r>
            <a:endParaRPr lang="ru-RU" dirty="0" smtClean="0"/>
          </a:p>
          <a:p>
            <a:pPr algn="ctr"/>
            <a:r>
              <a:rPr lang="ru-RU" dirty="0" smtClean="0"/>
              <a:t>За  продолжительный доблестный труд в деле воспитания и образования подрастающего поколения учитель русского языка и литературы Анисимова Зоя Ивановна удостоена Почётной  грамоты МО  РТ в 1994,1995 годах,  знака «За заслуги в образовании» в 2008 году.</a:t>
            </a: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367284" y="3305202"/>
            <a:ext cx="72879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После окончания Казанского государственного педагогического института в 1986 году Зоя Ивановна пришла в школу №15 и проработала в ней 24 года. За свою педагогическую деятельность она подготовила 40 медалистов, 18 победителей городских олимпиад, конкурсов. Среди коллег она известна как ответственный, требовательный, хорошо знающий свой предмет педагог. Любовь к литературе определила жизненный выбор Зои Ивановны. На каждом уроке она старается посеять в душах своих учеников крупицы добра, привить им любовь к книге. Её уроки – это не только передача знаний, это общение учителя с учеником, основанное на духовных и нравственных традициях. Это уроки добра и любви.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67785" y="736979"/>
            <a:ext cx="534992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Ахметова Гулия Закирзяновна</a:t>
            </a:r>
            <a:endParaRPr lang="ru-RU" sz="2800" dirty="0"/>
          </a:p>
          <a:p>
            <a:pPr algn="ctr"/>
            <a:r>
              <a:rPr lang="ru-RU" dirty="0" smtClean="0"/>
              <a:t>Родилась 14.01.1959г.</a:t>
            </a:r>
            <a:endParaRPr lang="ru-RU" dirty="0" smtClean="0"/>
          </a:p>
          <a:p>
            <a:pPr algn="ctr"/>
            <a:r>
              <a:rPr lang="ru-RU" dirty="0" smtClean="0"/>
              <a:t>Учитель татарского языка.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142096" y="2295913"/>
            <a:ext cx="74448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Училась в Елабуге, поступила в 1976 году, закончила в 1980.</a:t>
            </a:r>
            <a:endParaRPr lang="ru-RU" sz="2000" dirty="0" smtClean="0"/>
          </a:p>
          <a:p>
            <a:pPr algn="just"/>
            <a:r>
              <a:rPr lang="ru-RU" sz="2000" dirty="0" smtClean="0"/>
              <a:t>Вела </a:t>
            </a:r>
            <a:r>
              <a:rPr lang="ru-RU" sz="2000" dirty="0"/>
              <a:t>татарский язык в основном в среднем звене начиная с 5 и по 10 класс. </a:t>
            </a:r>
            <a:endParaRPr lang="ru-RU" sz="2000" dirty="0" smtClean="0"/>
          </a:p>
          <a:p>
            <a:pPr algn="just"/>
            <a:r>
              <a:rPr lang="ru-RU" sz="2000" dirty="0" smtClean="0"/>
              <a:t>В работе всегда нравилось использовать различные игры, инсценировки. Детям нравилось принимать участие в этом и они с большим удовольствием шли на уроки. Общепедагогический стаж 33 года.</a:t>
            </a:r>
            <a:endParaRPr lang="ru-RU" sz="2000" dirty="0" smtClean="0"/>
          </a:p>
          <a:p>
            <a:pPr algn="just"/>
            <a:r>
              <a:rPr lang="ru-RU" sz="2000" dirty="0" smtClean="0"/>
              <a:t>Если был бы шанс выбрать другую профессию, все равно выбор пал бы на профессию учителя. </a:t>
            </a:r>
            <a:endParaRPr lang="ru-RU" sz="2000" dirty="0" smtClean="0"/>
          </a:p>
          <a:p>
            <a:pPr algn="just"/>
            <a:r>
              <a:rPr lang="ru-RU" sz="2000" dirty="0" smtClean="0"/>
              <a:t>Сейчас </a:t>
            </a:r>
            <a:r>
              <a:rPr lang="ru-RU" sz="2000" dirty="0"/>
              <a:t>все свободное время </a:t>
            </a:r>
            <a:r>
              <a:rPr lang="ru-RU" sz="2000" dirty="0" smtClean="0"/>
              <a:t>посвящает </a:t>
            </a:r>
            <a:r>
              <a:rPr lang="ru-RU" sz="2000" dirty="0"/>
              <a:t>себе, своему здоровью и семье, чаще стала бывать на свежем воздухе, гулять в парках</a:t>
            </a:r>
            <a:r>
              <a:rPr lang="ru-RU" sz="2000" dirty="0" smtClean="0"/>
              <a:t>.</a:t>
            </a:r>
            <a:endParaRPr lang="ru-RU" sz="20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76" y="373487"/>
            <a:ext cx="3627549" cy="54413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29" y="424262"/>
            <a:ext cx="3637343" cy="4443951"/>
          </a:xfrm>
        </p:spPr>
      </p:pic>
      <p:sp>
        <p:nvSpPr>
          <p:cNvPr id="5" name="TextBox 4"/>
          <p:cNvSpPr txBox="1"/>
          <p:nvPr/>
        </p:nvSpPr>
        <p:spPr>
          <a:xfrm>
            <a:off x="4095482" y="643944"/>
            <a:ext cx="57310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Баширова Ирина Дмитриевна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20.11.1955г. </a:t>
            </a:r>
            <a:endParaRPr lang="ru-RU" dirty="0" smtClean="0"/>
          </a:p>
          <a:p>
            <a:pPr algn="ctr"/>
            <a:r>
              <a:rPr lang="ru-RU" dirty="0" smtClean="0"/>
              <a:t>Учитель физики высшей квалификационной категории.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5482" y="2211973"/>
            <a:ext cx="787019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Баширова И.Д. училась </a:t>
            </a:r>
            <a:r>
              <a:rPr lang="ru-RU" sz="2000" dirty="0"/>
              <a:t>в Казани в Педагогическом университете на физико-математическом факультете. Окончила в 1979 году. </a:t>
            </a:r>
            <a:r>
              <a:rPr lang="ru-RU" sz="2000" dirty="0" smtClean="0"/>
              <a:t>Работала </a:t>
            </a:r>
            <a:r>
              <a:rPr lang="ru-RU" sz="2000" dirty="0"/>
              <a:t>по распределению в </a:t>
            </a:r>
            <a:endParaRPr lang="ru-RU" sz="2000" dirty="0" smtClean="0"/>
          </a:p>
          <a:p>
            <a:pPr algn="just"/>
            <a:r>
              <a:rPr lang="ru-RU" sz="2000" dirty="0" smtClean="0"/>
              <a:t>г</a:t>
            </a:r>
            <a:r>
              <a:rPr lang="ru-RU" sz="2000" dirty="0"/>
              <a:t>. Ульяновск инженером. А затем в Казанской школе.</a:t>
            </a:r>
            <a:endParaRPr lang="ru-RU" sz="2000" dirty="0"/>
          </a:p>
          <a:p>
            <a:pPr algn="just"/>
            <a:r>
              <a:rPr lang="ru-RU" sz="2000" dirty="0"/>
              <a:t>В 15 школу пришла в 1984, а в 1994 ушла и устроилась в 25 гимназию. В 2008 году вернулась в 15 школу, проработала 10 лет, и ушла в 2018 году. Преподавала физику. Свой первый урок помнит плохо</a:t>
            </a:r>
            <a:r>
              <a:rPr lang="ru-RU" sz="2000" dirty="0" smtClean="0"/>
              <a:t>. Общепедагогический стаж 33 года.</a:t>
            </a:r>
            <a:endParaRPr lang="ru-RU" sz="2000" dirty="0"/>
          </a:p>
          <a:p>
            <a:pPr algn="just"/>
            <a:r>
              <a:rPr lang="ru-RU" sz="2000" dirty="0"/>
              <a:t>Мечтала стать балериной и даже поступила , но мама не отпустила в чужой город. Профессию свою не поменяла бы, любит детей. </a:t>
            </a:r>
            <a:r>
              <a:rPr lang="ru-RU" sz="2000" dirty="0" smtClean="0"/>
              <a:t>Хорошо помнит </a:t>
            </a:r>
            <a:r>
              <a:rPr lang="ru-RU" sz="2000" dirty="0"/>
              <a:t>свой выпуск 1992 </a:t>
            </a:r>
            <a:r>
              <a:rPr lang="ru-RU" sz="2000" dirty="0" smtClean="0"/>
              <a:t>года.</a:t>
            </a:r>
            <a:endParaRPr lang="ru-RU" sz="2000" dirty="0" smtClean="0"/>
          </a:p>
          <a:p>
            <a:pPr algn="just"/>
            <a:r>
              <a:rPr lang="ru-RU" sz="2000" dirty="0"/>
              <a:t>Выпустила </a:t>
            </a:r>
            <a:r>
              <a:rPr lang="ru-RU" sz="2000" dirty="0" err="1"/>
              <a:t>стобальников</a:t>
            </a:r>
            <a:r>
              <a:rPr lang="ru-RU" sz="2000" dirty="0"/>
              <a:t> по физике, имеются победы на Республиканском и Всероссийских уровнях олимпиады по физике.</a:t>
            </a:r>
            <a:endParaRPr lang="ru-RU" sz="2000" dirty="0"/>
          </a:p>
          <a:p>
            <a:endParaRPr lang="ru-RU" sz="20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71748" y="504967"/>
            <a:ext cx="555463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Васильева Лидия Васильевна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5.02.1949г.</a:t>
            </a:r>
            <a:endParaRPr lang="ru-RU" dirty="0" smtClean="0"/>
          </a:p>
          <a:p>
            <a:pPr algn="ctr"/>
            <a:r>
              <a:rPr lang="ru-RU" dirty="0" smtClean="0"/>
              <a:t>Учитель технологии.</a:t>
            </a:r>
            <a:endParaRPr lang="ru-RU" dirty="0" smtClean="0"/>
          </a:p>
          <a:p>
            <a:pPr algn="ctr"/>
            <a:r>
              <a:rPr lang="ru-RU" dirty="0" smtClean="0"/>
              <a:t>Ветеран труда.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71748" y="2006221"/>
            <a:ext cx="71787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Окончила </a:t>
            </a:r>
            <a:r>
              <a:rPr lang="ru-RU" dirty="0" err="1"/>
              <a:t>Клепиковский</a:t>
            </a:r>
            <a:r>
              <a:rPr lang="ru-RU" dirty="0"/>
              <a:t> технологический техникум «Швейное производство» профессия техник-технолог швейного производства (1975г.)</a:t>
            </a:r>
            <a:endParaRPr lang="ru-RU" dirty="0"/>
          </a:p>
          <a:p>
            <a:pPr algn="just"/>
            <a:r>
              <a:rPr lang="ru-RU" dirty="0"/>
              <a:t>Общий педагогический стаж 17 лет (1987-2004 </a:t>
            </a:r>
            <a:r>
              <a:rPr lang="ru-RU" dirty="0" err="1"/>
              <a:t>гг</a:t>
            </a:r>
            <a:r>
              <a:rPr lang="ru-RU" dirty="0"/>
              <a:t>), стаж работы в 15 школе 17 лет.</a:t>
            </a:r>
            <a:endParaRPr lang="ru-RU" dirty="0"/>
          </a:p>
          <a:p>
            <a:pPr algn="just"/>
            <a:r>
              <a:rPr lang="ru-RU" dirty="0" smtClean="0"/>
              <a:t>Свой </a:t>
            </a:r>
            <a:r>
              <a:rPr lang="ru-RU" dirty="0"/>
              <a:t>первый урок </a:t>
            </a:r>
            <a:r>
              <a:rPr lang="ru-RU" dirty="0" smtClean="0"/>
              <a:t>помнит очень хорошо. </a:t>
            </a:r>
            <a:r>
              <a:rPr lang="ru-RU" dirty="0"/>
              <a:t>Было волнение. </a:t>
            </a:r>
            <a:r>
              <a:rPr lang="ru-RU" dirty="0" smtClean="0"/>
              <a:t>Общий </a:t>
            </a:r>
            <a:r>
              <a:rPr lang="ru-RU" dirty="0"/>
              <a:t>язык </a:t>
            </a:r>
            <a:r>
              <a:rPr lang="ru-RU" dirty="0" smtClean="0"/>
              <a:t>с детьми нашли </a:t>
            </a:r>
            <a:r>
              <a:rPr lang="ru-RU" dirty="0"/>
              <a:t>быстро. </a:t>
            </a:r>
            <a:endParaRPr lang="ru-RU" dirty="0" smtClean="0"/>
          </a:p>
          <a:p>
            <a:pPr algn="just"/>
            <a:r>
              <a:rPr lang="ru-RU" dirty="0" smtClean="0"/>
              <a:t>Свою </a:t>
            </a:r>
            <a:r>
              <a:rPr lang="ru-RU" dirty="0"/>
              <a:t>профессию «Учитель</a:t>
            </a:r>
            <a:r>
              <a:rPr lang="ru-RU" dirty="0" smtClean="0"/>
              <a:t>» не променяла бы ни на какую другую. </a:t>
            </a:r>
            <a:r>
              <a:rPr lang="ru-RU" dirty="0"/>
              <a:t>Это мечта с детства. Работа в школе запомнилась прежде всего отличным профессиональным коллективом- отзывчивые, приветливые, талантливые люди.</a:t>
            </a:r>
            <a:endParaRPr lang="ru-RU" dirty="0"/>
          </a:p>
          <a:p>
            <a:pPr algn="just"/>
            <a:r>
              <a:rPr lang="ru-RU" dirty="0" smtClean="0"/>
              <a:t>К педагогической деятельности семья относилась с уважением  пониманием. Дочь продолжила педагогическую династию.</a:t>
            </a:r>
            <a:endParaRPr lang="ru-RU" dirty="0" smtClean="0"/>
          </a:p>
          <a:p>
            <a:pPr algn="just"/>
            <a:r>
              <a:rPr lang="ru-RU" dirty="0" smtClean="0"/>
              <a:t>Хобби</a:t>
            </a:r>
            <a:r>
              <a:rPr lang="ru-RU" dirty="0"/>
              <a:t>: шить одежду, вышивать, садоводство, цветоводство.</a:t>
            </a:r>
            <a:endParaRPr lang="ru-RU" dirty="0"/>
          </a:p>
          <a:p>
            <a:pPr algn="just"/>
            <a:r>
              <a:rPr lang="ru-RU" dirty="0"/>
              <a:t>Любимая фраза : «Качество во всем»</a:t>
            </a:r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96" y="605307"/>
            <a:ext cx="3989231" cy="53189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 descr="C:\Documents and Settings\я\Рабочий стол\Учителя\DSC_1110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9"/>
          <a:stretch>
            <a:fillRect/>
          </a:stretch>
        </p:blipFill>
        <p:spPr bwMode="auto">
          <a:xfrm>
            <a:off x="390731" y="227463"/>
            <a:ext cx="3584598" cy="520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53735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67284" y="391236"/>
            <a:ext cx="600501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Вяткин Михаил Сергеевич</a:t>
            </a:r>
            <a:endParaRPr lang="ru-RU" sz="2800" dirty="0" smtClean="0"/>
          </a:p>
          <a:p>
            <a:pPr algn="ctr"/>
            <a:r>
              <a:rPr lang="ru-RU" dirty="0" smtClean="0"/>
              <a:t>Родился 10.01.1946г.</a:t>
            </a:r>
            <a:endParaRPr lang="ru-RU" dirty="0" smtClean="0"/>
          </a:p>
          <a:p>
            <a:pPr algn="ctr"/>
            <a:r>
              <a:rPr lang="ru-RU" dirty="0" smtClean="0"/>
              <a:t>Учитель </a:t>
            </a:r>
            <a:r>
              <a:rPr lang="ru-RU" dirty="0"/>
              <a:t>истории и </a:t>
            </a:r>
            <a:r>
              <a:rPr lang="ru-RU" dirty="0" smtClean="0"/>
              <a:t>обществознания.</a:t>
            </a:r>
            <a:endParaRPr lang="ru-RU" dirty="0"/>
          </a:p>
          <a:p>
            <a:pPr algn="ctr"/>
            <a:r>
              <a:rPr lang="ru-RU" dirty="0"/>
              <a:t>первой квалификационной категории</a:t>
            </a:r>
            <a:endParaRPr lang="ru-RU" dirty="0"/>
          </a:p>
          <a:p>
            <a:pPr algn="ctr"/>
            <a:r>
              <a:rPr lang="ru-RU" dirty="0"/>
              <a:t>Секретарь партийной организации </a:t>
            </a:r>
            <a:r>
              <a:rPr lang="ru-RU" dirty="0" smtClean="0"/>
              <a:t>школы.</a:t>
            </a:r>
            <a:endParaRPr lang="ru-RU" dirty="0"/>
          </a:p>
          <a:p>
            <a:pPr algn="ctr"/>
            <a:r>
              <a:rPr lang="ru-RU" dirty="0"/>
              <a:t>Секретарь профсоюзной организации </a:t>
            </a:r>
            <a:r>
              <a:rPr lang="ru-RU" dirty="0" smtClean="0"/>
              <a:t>школы.</a:t>
            </a:r>
            <a:endParaRPr lang="ru-RU" dirty="0"/>
          </a:p>
          <a:p>
            <a:pPr algn="ctr"/>
            <a:r>
              <a:rPr lang="ru-RU" dirty="0"/>
              <a:t>Пропагандист и </a:t>
            </a:r>
            <a:r>
              <a:rPr lang="ru-RU" dirty="0" smtClean="0"/>
              <a:t>лектор-международник.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367284" y="2738977"/>
            <a:ext cx="677526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После окончания Кировского пединститута начал свою трудовую деятельность в средней школе Свердловской области </a:t>
            </a:r>
            <a:r>
              <a:rPr lang="ru-RU" dirty="0" err="1"/>
              <a:t>Ирбитского</a:t>
            </a:r>
            <a:r>
              <a:rPr lang="ru-RU" dirty="0"/>
              <a:t> района  посёлка Зайково. Вскоре стал директором этой школы. Молодой энергичный педагог быстро добился уважения своих коллег, завоевал доверие посельчан.  Вскоре выдвинули его в члены бюро Свердловского обкома комсомола. Многое было ему по плечу, во всём добивался он высоких результатов: Михаил Сергеевич обладатель Диплома 2 степени Министерства культуры СССР и Диплома 1 степени Министерства культуры РСФСР за творческие успехи на 1-ом Всесоюзном фестивале самодеятельного художественного творчества трудящихся в </a:t>
            </a:r>
            <a:r>
              <a:rPr lang="ru-RU" dirty="0" smtClean="0"/>
              <a:t>РСФСР.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978795"/>
            <a:ext cx="8865911" cy="506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Почётной грамоты Президиума Совета Свердловского областного отделения Всероссийского общества охраны памятников истории и культуры за строительство обелиска в </a:t>
            </a:r>
            <a:r>
              <a:rPr lang="ru-RU" dirty="0" err="1"/>
              <a:t>п.Зайкове</a:t>
            </a:r>
            <a:r>
              <a:rPr lang="ru-RU" dirty="0"/>
              <a:t> воинам, погибшим в годы </a:t>
            </a:r>
            <a:r>
              <a:rPr lang="ru-RU" dirty="0" err="1"/>
              <a:t>ВОв</a:t>
            </a:r>
            <a:r>
              <a:rPr lang="ru-RU" dirty="0"/>
              <a:t>, Почётной грамоты ЦК ДОСААФ за активное участие в оборонно-массовой работе, медали «За трудовую </a:t>
            </a:r>
            <a:r>
              <a:rPr lang="ru-RU" dirty="0" err="1"/>
              <a:t>доблесть».В</a:t>
            </a:r>
            <a:r>
              <a:rPr lang="ru-RU" dirty="0"/>
              <a:t> 1979 году Михаил Сергеевич поселился в </a:t>
            </a:r>
            <a:r>
              <a:rPr lang="ru-RU" dirty="0" err="1"/>
              <a:t>г.Нижнекамске</a:t>
            </a:r>
            <a:r>
              <a:rPr lang="ru-RU" dirty="0"/>
              <a:t> и стал работать в средней школе №15, где проработал 30 лет. Успехи Вяткина М.С. в педагогической деятельности были дважды отмечены МО РТ в 1995 и в 2000 годах  Почётной грамотой, а также значком «Отличник народного просвещения». Всегда Михаил Сергеевич занимал активную позицию в жизни. Был бессменным секретарём партийной организации, пропагандистом и лектором-международником, председателем профкома. Он участник городских спортивных слётов, конкурсов художественной самодеятельности, школьных вечеров. Его прекрасные стихи, удивительный голос восхищают,  радуют, вселяют веру в жизнь. Неудивительно, что в 2005 году Вяткин М.С. удостоен медали к 100-летию профсоюзов.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375240"/>
            <a:ext cx="3940396" cy="5653137"/>
          </a:xfrm>
        </p:spPr>
      </p:pic>
      <p:sp>
        <p:nvSpPr>
          <p:cNvPr id="5" name="TextBox 4"/>
          <p:cNvSpPr txBox="1"/>
          <p:nvPr/>
        </p:nvSpPr>
        <p:spPr>
          <a:xfrm>
            <a:off x="4858602" y="259308"/>
            <a:ext cx="671469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Герасимова </a:t>
            </a:r>
            <a:r>
              <a:rPr lang="ru-RU" sz="2800" b="1" dirty="0" smtClean="0"/>
              <a:t>Валентина Александровна</a:t>
            </a:r>
            <a:endParaRPr lang="ru-RU" sz="2800" b="1" dirty="0" smtClean="0"/>
          </a:p>
          <a:p>
            <a:pPr algn="ctr"/>
            <a:r>
              <a:rPr lang="ru-RU" dirty="0" smtClean="0"/>
              <a:t>Родилась 5.07.1953г.</a:t>
            </a:r>
            <a:endParaRPr lang="ru-RU" dirty="0" smtClean="0"/>
          </a:p>
          <a:p>
            <a:pPr algn="ctr"/>
            <a:r>
              <a:rPr lang="ru-RU" dirty="0" smtClean="0"/>
              <a:t>Учитель </a:t>
            </a:r>
            <a:r>
              <a:rPr lang="ru-RU" dirty="0"/>
              <a:t>математики высшей квалификационной </a:t>
            </a:r>
            <a:r>
              <a:rPr lang="ru-RU" dirty="0" smtClean="0"/>
              <a:t>категории.</a:t>
            </a:r>
            <a:endParaRPr lang="ru-RU" dirty="0" smtClean="0"/>
          </a:p>
          <a:p>
            <a:pPr algn="ctr"/>
            <a:r>
              <a:rPr lang="ru-RU" dirty="0" smtClean="0"/>
              <a:t>Заместитель </a:t>
            </a:r>
            <a:r>
              <a:rPr lang="ru-RU" dirty="0"/>
              <a:t>директора по </a:t>
            </a:r>
            <a:r>
              <a:rPr lang="ru-RU" dirty="0" smtClean="0"/>
              <a:t>научно-экспериментальной работе с </a:t>
            </a:r>
            <a:r>
              <a:rPr lang="ru-RU" dirty="0"/>
              <a:t>1992 по 2005 </a:t>
            </a:r>
            <a:r>
              <a:rPr lang="ru-RU" dirty="0" smtClean="0"/>
              <a:t>год.</a:t>
            </a:r>
            <a:endParaRPr lang="ru-RU" dirty="0" smtClean="0"/>
          </a:p>
          <a:p>
            <a:pPr algn="ctr"/>
            <a:r>
              <a:rPr lang="ru-RU" dirty="0" smtClean="0"/>
              <a:t>Ветеран педагогического труда.</a:t>
            </a:r>
            <a:endParaRPr lang="ru-RU" dirty="0" smtClean="0"/>
          </a:p>
          <a:p>
            <a:pPr algn="ctr"/>
            <a:r>
              <a:rPr lang="ru-RU" dirty="0" smtClean="0"/>
              <a:t>Обладатель нагрудного знака.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778347" y="3062254"/>
            <a:ext cx="65293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Окончила Ивановский государственный университет в 1975 году, специальность: учитель математики и физики. </a:t>
            </a:r>
            <a:r>
              <a:rPr lang="ru-RU" dirty="0" smtClean="0"/>
              <a:t>Общепедагогический </a:t>
            </a:r>
            <a:r>
              <a:rPr lang="ru-RU" dirty="0"/>
              <a:t>стаж : 44 года, в 15 школе- 36 лет (с </a:t>
            </a:r>
            <a:r>
              <a:rPr lang="ru-RU" dirty="0" smtClean="0"/>
              <a:t>1983 по 2020 год.).</a:t>
            </a:r>
            <a:endParaRPr lang="ru-RU" dirty="0" smtClean="0"/>
          </a:p>
          <a:p>
            <a:pPr algn="just"/>
            <a:r>
              <a:rPr lang="ru-RU" dirty="0" smtClean="0"/>
              <a:t>Это </a:t>
            </a:r>
            <a:r>
              <a:rPr lang="ru-RU" dirty="0"/>
              <a:t>талантливый и целеустремленный  педагог. Работая в классах с углублённым изучением математики, Валентина Александровна всегда стремилась найти самые  эффективные технологии обучения. Это помогло ей добиться высоких результатов: за время работы в школе смогла подготовить 46 медалистов, 25 победителей олимпиад, победителя и призёра Международной олимпиады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26525"/>
            <a:ext cx="8596668" cy="47148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Хобби: ходьба, лыжи, коньки, плавание, работа в саду, чтение, путешествия.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Главным в своей работе считаю научить ребенка добросовестно, честно работать на уроке и дома, привить увидеть красоту математических задач и открытий, развивать у учащихся инициативу, самостоятельность, творческий подход к решению любой проблемы, задачи, нестандартное мышление.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крылова т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87"/>
          <a:stretch>
            <a:fillRect/>
          </a:stretch>
        </p:blipFill>
        <p:spPr bwMode="auto">
          <a:xfrm>
            <a:off x="508142" y="480218"/>
            <a:ext cx="3655616" cy="455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94579" y="480218"/>
            <a:ext cx="734249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Крылова Татьяна Дмитриевна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2.11.1960г.</a:t>
            </a:r>
            <a:endParaRPr lang="ru-RU" dirty="0" smtClean="0"/>
          </a:p>
          <a:p>
            <a:pPr algn="ctr"/>
            <a:r>
              <a:rPr lang="ru-RU" dirty="0" smtClean="0"/>
              <a:t>Учитель </a:t>
            </a:r>
            <a:r>
              <a:rPr lang="ru-RU" dirty="0"/>
              <a:t>начальных классов </a:t>
            </a:r>
            <a:r>
              <a:rPr lang="ru-RU" dirty="0" smtClean="0"/>
              <a:t>высшей </a:t>
            </a:r>
            <a:r>
              <a:rPr lang="ru-RU" dirty="0"/>
              <a:t>квалификационной </a:t>
            </a:r>
            <a:r>
              <a:rPr lang="ru-RU" dirty="0" smtClean="0"/>
              <a:t>категории.</a:t>
            </a:r>
            <a:endParaRPr lang="ru-RU" dirty="0" smtClean="0"/>
          </a:p>
          <a:p>
            <a:pPr algn="ctr"/>
            <a:r>
              <a:rPr lang="ru-RU" dirty="0" smtClean="0"/>
              <a:t>Награждена </a:t>
            </a:r>
            <a:r>
              <a:rPr lang="ru-RU" dirty="0"/>
              <a:t>Почётной грамотой ГУО в 2002 году, </a:t>
            </a:r>
            <a:r>
              <a:rPr lang="ru-RU" dirty="0" smtClean="0"/>
              <a:t>Почётной грамотой </a:t>
            </a:r>
            <a:r>
              <a:rPr lang="ru-RU" dirty="0"/>
              <a:t>Главы администрации </a:t>
            </a:r>
            <a:r>
              <a:rPr lang="ru-RU" dirty="0" smtClean="0"/>
              <a:t>Нижнекамского района </a:t>
            </a:r>
            <a:r>
              <a:rPr lang="ru-RU" dirty="0"/>
              <a:t>и </a:t>
            </a:r>
            <a:r>
              <a:rPr lang="ru-RU" dirty="0" smtClean="0"/>
              <a:t>города Нижнекамска </a:t>
            </a:r>
            <a:r>
              <a:rPr lang="ru-RU" dirty="0"/>
              <a:t>в 2010 </a:t>
            </a:r>
            <a:r>
              <a:rPr lang="ru-RU" dirty="0" smtClean="0"/>
              <a:t>году, Почётной </a:t>
            </a:r>
            <a:r>
              <a:rPr lang="ru-RU" dirty="0"/>
              <a:t>грамотой </a:t>
            </a:r>
            <a:r>
              <a:rPr lang="ru-RU" dirty="0" err="1"/>
              <a:t>МОиН</a:t>
            </a:r>
            <a:r>
              <a:rPr lang="ru-RU" dirty="0"/>
              <a:t> РТ </a:t>
            </a:r>
            <a:r>
              <a:rPr lang="ru-RU" dirty="0" smtClean="0"/>
              <a:t>как победитель  республиканского этапа </a:t>
            </a:r>
            <a:r>
              <a:rPr lang="ru-RU" dirty="0"/>
              <a:t>Всероссийского </a:t>
            </a:r>
            <a:r>
              <a:rPr lang="ru-RU" dirty="0" smtClean="0"/>
              <a:t>конкурса «Учитель </a:t>
            </a:r>
            <a:r>
              <a:rPr lang="ru-RU" dirty="0"/>
              <a:t>здоровья России - 2013</a:t>
            </a:r>
            <a:r>
              <a:rPr lang="ru-RU" dirty="0" smtClean="0"/>
              <a:t>».</a:t>
            </a:r>
            <a:endParaRPr lang="ru-RU" dirty="0" smtClean="0"/>
          </a:p>
          <a:p>
            <a:pPr algn="ctr"/>
            <a:r>
              <a:rPr lang="ru-RU" dirty="0" smtClean="0"/>
              <a:t>Ветеран </a:t>
            </a:r>
            <a:r>
              <a:rPr lang="ru-RU" dirty="0" err="1" smtClean="0"/>
              <a:t>педагогичского</a:t>
            </a:r>
            <a:r>
              <a:rPr lang="ru-RU" dirty="0" smtClean="0"/>
              <a:t> труда.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56578" y="3718679"/>
            <a:ext cx="708049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 1990 году окончила Нижнекамское педагогическое училище. В средней школе № 15 </a:t>
            </a:r>
            <a:r>
              <a:rPr lang="ru-RU" dirty="0" smtClean="0"/>
              <a:t>работала </a:t>
            </a:r>
            <a:r>
              <a:rPr lang="ru-RU" dirty="0"/>
              <a:t>с 26 августа 1992 года.</a:t>
            </a:r>
            <a:endParaRPr lang="ru-RU" dirty="0"/>
          </a:p>
          <a:p>
            <a:pPr algn="just"/>
            <a:r>
              <a:rPr lang="ru-RU" dirty="0" smtClean="0"/>
              <a:t>Приоритетной </a:t>
            </a:r>
            <a:r>
              <a:rPr lang="ru-RU" dirty="0"/>
              <a:t>целью своей деятельности считает укрепление здоровья своих учеников. Она является первым учителем в школе, внедряющим в учебно-воспитательный процесс технологию  доктора </a:t>
            </a:r>
            <a:r>
              <a:rPr lang="ru-RU" dirty="0" err="1"/>
              <a:t>В.Ф.Базарного</a:t>
            </a:r>
            <a:r>
              <a:rPr lang="ru-RU" dirty="0"/>
              <a:t> и работающим в режиме экспериментально-</a:t>
            </a:r>
            <a:r>
              <a:rPr lang="ru-RU" dirty="0" err="1"/>
              <a:t>стажировочной</a:t>
            </a:r>
            <a:r>
              <a:rPr lang="ru-RU" dirty="0"/>
              <a:t> площадки по распространению опыта общеобразовательных учреждений, активно внедряющих современные </a:t>
            </a:r>
            <a:r>
              <a:rPr lang="ru-RU" dirty="0" err="1"/>
              <a:t>здоровьесберегающие</a:t>
            </a:r>
            <a:r>
              <a:rPr lang="ru-RU" dirty="0"/>
              <a:t> и </a:t>
            </a:r>
            <a:r>
              <a:rPr lang="ru-RU" dirty="0" err="1"/>
              <a:t>здоровьеразвивающие</a:t>
            </a:r>
            <a:r>
              <a:rPr lang="ru-RU" dirty="0"/>
              <a:t> технологии на территории Республики Татарстан и в Российской Федерации.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9306" y="1091643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Крылова Татьяна Дмитриевна  является обладателем гранта Республики Татарстан «Наш лучший учитель» в 2010 году, имеет Благодарственное письмо Общероссийской организации содействия укреплению здоровья в системе образования за успешное выступление на финальном этапе </a:t>
            </a:r>
            <a:r>
              <a:rPr lang="en-US" dirty="0"/>
              <a:t>IV</a:t>
            </a:r>
            <a:r>
              <a:rPr lang="ru-RU" dirty="0"/>
              <a:t> Всероссийского конкурса «Учитель здоровья России – 2013».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Легостенкова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01" y="400512"/>
            <a:ext cx="3555715" cy="4975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67284" y="545910"/>
            <a:ext cx="65236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Легостёнкова</a:t>
            </a:r>
            <a:r>
              <a:rPr lang="ru-RU" sz="2800" dirty="0" smtClean="0"/>
              <a:t> Людмила Николаевна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 6.02.1938г.</a:t>
            </a:r>
            <a:endParaRPr lang="ru-RU" dirty="0" smtClean="0"/>
          </a:p>
          <a:p>
            <a:pPr algn="ctr"/>
            <a:r>
              <a:rPr lang="ru-RU" dirty="0" smtClean="0"/>
              <a:t>Учитель </a:t>
            </a:r>
            <a:r>
              <a:rPr lang="ru-RU" dirty="0"/>
              <a:t>начальных </a:t>
            </a:r>
            <a:r>
              <a:rPr lang="ru-RU" dirty="0" smtClean="0"/>
              <a:t>классов.</a:t>
            </a:r>
            <a:endParaRPr lang="ru-RU" dirty="0" smtClean="0"/>
          </a:p>
          <a:p>
            <a:pPr algn="ctr"/>
            <a:r>
              <a:rPr lang="ru-RU" dirty="0" smtClean="0"/>
              <a:t>Знак «Отличник народного просвещения».</a:t>
            </a:r>
            <a:endParaRPr lang="ru-RU" dirty="0" smtClean="0"/>
          </a:p>
          <a:p>
            <a:pPr algn="ctr"/>
            <a:r>
              <a:rPr lang="ru-RU" dirty="0" smtClean="0"/>
              <a:t>Ветеран педагогического труда.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121625" y="2388357"/>
            <a:ext cx="75335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</a:t>
            </a:r>
            <a:r>
              <a:rPr lang="ru-RU" dirty="0" smtClean="0"/>
              <a:t>осле </a:t>
            </a:r>
            <a:r>
              <a:rPr lang="ru-RU" dirty="0"/>
              <a:t>окончания </a:t>
            </a:r>
            <a:r>
              <a:rPr lang="ru-RU" dirty="0" err="1"/>
              <a:t>Мамадышского</a:t>
            </a:r>
            <a:r>
              <a:rPr lang="ru-RU" dirty="0"/>
              <a:t> педучилища и </a:t>
            </a:r>
            <a:r>
              <a:rPr lang="ru-RU" dirty="0" err="1"/>
              <a:t>Елабужского</a:t>
            </a:r>
            <a:r>
              <a:rPr lang="ru-RU" dirty="0"/>
              <a:t> государственного пединститута она работала и в отдалённой деревеньке </a:t>
            </a:r>
            <a:r>
              <a:rPr lang="ru-RU" dirty="0" err="1"/>
              <a:t>Демьяновке</a:t>
            </a:r>
            <a:r>
              <a:rPr lang="ru-RU" dirty="0"/>
              <a:t> </a:t>
            </a:r>
            <a:r>
              <a:rPr lang="ru-RU" dirty="0" err="1"/>
              <a:t>Мамадышского</a:t>
            </a:r>
            <a:r>
              <a:rPr lang="ru-RU" dirty="0"/>
              <a:t> района, и в Средней Азии, и в Башкирии, а с 1967 года в городе Нижнекамске,  в 1979 году связала свою судьбу с </a:t>
            </a:r>
            <a:r>
              <a:rPr lang="ru-RU" dirty="0" smtClean="0"/>
              <a:t>15 </a:t>
            </a:r>
            <a:r>
              <a:rPr lang="ru-RU" dirty="0"/>
              <a:t>школой. Где бы ни  трудилась  Людмила Николаевна, она всегда осознавала всю меру ответственности за результаты своей педагогической деятельности, которая всегда была успешной. </a:t>
            </a:r>
            <a:r>
              <a:rPr lang="ru-RU" dirty="0" smtClean="0"/>
              <a:t>Людмила </a:t>
            </a:r>
            <a:r>
              <a:rPr lang="ru-RU" dirty="0"/>
              <a:t>Николаевна сумела стать настоящим учителем - новатором, она одна из первых ввела в практику проблемные задания, элементы соревнования, творчества, в ребёнке умела разглядеть личностные качества и развить их.</a:t>
            </a:r>
            <a:endParaRPr lang="ru-RU" dirty="0"/>
          </a:p>
          <a:p>
            <a:pPr algn="just"/>
            <a:r>
              <a:rPr lang="ru-RU" dirty="0" smtClean="0"/>
              <a:t>За </a:t>
            </a:r>
            <a:r>
              <a:rPr lang="ru-RU" dirty="0"/>
              <a:t>педагогическое мастерство и новаторство </a:t>
            </a:r>
            <a:r>
              <a:rPr lang="ru-RU" dirty="0" err="1"/>
              <a:t>Легостёнкова</a:t>
            </a:r>
            <a:r>
              <a:rPr lang="ru-RU" dirty="0"/>
              <a:t> Людмила Николаевна награждена значком «Отличник народного просвещения»,  ей одной из первых в школе было присвоено звание «Старший учитель», «Учитель – методист».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53" y="288730"/>
            <a:ext cx="3660698" cy="5519647"/>
          </a:xfrm>
        </p:spPr>
      </p:pic>
      <p:sp>
        <p:nvSpPr>
          <p:cNvPr id="5" name="TextBox 4"/>
          <p:cNvSpPr txBox="1"/>
          <p:nvPr/>
        </p:nvSpPr>
        <p:spPr>
          <a:xfrm>
            <a:off x="4299045" y="723331"/>
            <a:ext cx="69467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Лисюкова</a:t>
            </a:r>
            <a:r>
              <a:rPr lang="ru-RU" sz="2800" dirty="0" smtClean="0"/>
              <a:t> </a:t>
            </a:r>
            <a:r>
              <a:rPr lang="ru-RU" sz="2800" dirty="0"/>
              <a:t>В</a:t>
            </a:r>
            <a:r>
              <a:rPr lang="ru-RU" sz="2800" dirty="0" smtClean="0"/>
              <a:t>алентина Александровна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01.01.1961г.</a:t>
            </a:r>
            <a:endParaRPr lang="ru-RU" dirty="0" smtClean="0"/>
          </a:p>
          <a:p>
            <a:pPr algn="ctr"/>
            <a:r>
              <a:rPr lang="ru-RU" dirty="0" smtClean="0"/>
              <a:t>Учитель начальных классов.</a:t>
            </a:r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299045" y="2056686"/>
            <a:ext cx="705589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Окончила </a:t>
            </a:r>
            <a:r>
              <a:rPr lang="ru-RU" dirty="0" err="1" smtClean="0"/>
              <a:t>Тетюшенское</a:t>
            </a:r>
            <a:r>
              <a:rPr lang="ru-RU" dirty="0" smtClean="0"/>
              <a:t> педагогическое училище 1980 году и по распределению Валентина Александровна приехала в город Нижнекамск и начала свою педагогическую деятельность в школе №15. Общепедагогический стаж 42 года.</a:t>
            </a:r>
            <a:endParaRPr lang="ru-RU" dirty="0" smtClean="0"/>
          </a:p>
          <a:p>
            <a:pPr algn="just"/>
            <a:r>
              <a:rPr lang="ru-RU" dirty="0" smtClean="0"/>
              <a:t>Любовь к детям, мудрость, терпение позволили стать ей настоящим Учителем.</a:t>
            </a:r>
            <a:endParaRPr lang="ru-RU" dirty="0" smtClean="0"/>
          </a:p>
          <a:p>
            <a:pPr algn="just"/>
            <a:r>
              <a:rPr lang="ru-RU" dirty="0" smtClean="0"/>
              <a:t>Она являлась учителем- новатором, одна из первых начала учить детей по развивающей программе «Школа 2100».</a:t>
            </a:r>
            <a:endParaRPr lang="ru-RU" dirty="0" smtClean="0"/>
          </a:p>
          <a:p>
            <a:pPr algn="just"/>
            <a:r>
              <a:rPr lang="ru-RU" dirty="0" smtClean="0"/>
              <a:t>За многолетний добросовестный труд </a:t>
            </a:r>
            <a:r>
              <a:rPr lang="ru-RU" dirty="0" err="1" smtClean="0"/>
              <a:t>Лисюкова</a:t>
            </a:r>
            <a:r>
              <a:rPr lang="ru-RU" dirty="0" smtClean="0"/>
              <a:t> В.А. награждена Почетной грамотой ГУО, Почетной грамотой </a:t>
            </a:r>
            <a:r>
              <a:rPr lang="ru-RU" dirty="0"/>
              <a:t>Г</a:t>
            </a:r>
            <a:r>
              <a:rPr lang="ru-RU" dirty="0" smtClean="0"/>
              <a:t>лавы Нижнекамского объединенного Совета народных депутатов, администрации Нижнекамского района и города Нижнекамска, Почетной грамотой </a:t>
            </a:r>
            <a:r>
              <a:rPr lang="ru-RU" dirty="0" err="1" smtClean="0"/>
              <a:t>МОиН</a:t>
            </a:r>
            <a:r>
              <a:rPr lang="ru-RU" dirty="0" smtClean="0"/>
              <a:t> РТ.</a:t>
            </a:r>
            <a:endParaRPr lang="ru-RU" dirty="0" smtClean="0"/>
          </a:p>
          <a:p>
            <a:pPr algn="just"/>
            <a:r>
              <a:rPr lang="ru-RU" dirty="0" smtClean="0"/>
              <a:t>Хобби</a:t>
            </a:r>
            <a:r>
              <a:rPr lang="ru-RU" dirty="0"/>
              <a:t>: чтение, садоводство, шитье.</a:t>
            </a:r>
            <a:endParaRPr lang="ru-RU" dirty="0"/>
          </a:p>
          <a:p>
            <a:pPr algn="just"/>
            <a:r>
              <a:rPr lang="ru-RU" dirty="0"/>
              <a:t>Возможность делиться знаниями с подрастающим поколением. </a:t>
            </a:r>
            <a:endParaRPr lang="ru-RU" dirty="0"/>
          </a:p>
          <a:p>
            <a:pPr algn="just"/>
            <a:r>
              <a:rPr lang="ru-RU" dirty="0" smtClean="0"/>
              <a:t>Индивидуальный </a:t>
            </a:r>
            <a:r>
              <a:rPr lang="ru-RU" dirty="0"/>
              <a:t>подход, демократический стиль.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Малышева"/>
          <p:cNvPicPr>
            <a:picLocks noChangeAspect="1" noChangeArrowheads="1"/>
          </p:cNvPicPr>
          <p:nvPr/>
        </p:nvPicPr>
        <p:blipFill>
          <a:blip r:embed="rId1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3"/>
          <a:stretch>
            <a:fillRect/>
          </a:stretch>
        </p:blipFill>
        <p:spPr bwMode="auto">
          <a:xfrm>
            <a:off x="414196" y="456229"/>
            <a:ext cx="3617669" cy="472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48919" y="218363"/>
            <a:ext cx="608690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Малышева Валентина Ивановна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25.10.1952г.</a:t>
            </a:r>
            <a:endParaRPr lang="ru-RU" dirty="0" smtClean="0"/>
          </a:p>
          <a:p>
            <a:pPr algn="ctr"/>
            <a:r>
              <a:rPr lang="ru-RU" dirty="0"/>
              <a:t>Учитель русского языка и литературы </a:t>
            </a:r>
            <a:r>
              <a:rPr lang="ru-RU" dirty="0" smtClean="0"/>
              <a:t>высшей квалификационной категории.</a:t>
            </a:r>
            <a:endParaRPr lang="ru-RU" dirty="0"/>
          </a:p>
          <a:p>
            <a:pPr algn="ctr"/>
            <a:r>
              <a:rPr lang="ru-RU" dirty="0" smtClean="0"/>
              <a:t>Заместитель </a:t>
            </a:r>
            <a:r>
              <a:rPr lang="ru-RU" dirty="0"/>
              <a:t>директора по учебной работе с 1988 года по 2010 </a:t>
            </a:r>
            <a:r>
              <a:rPr lang="ru-RU" dirty="0" smtClean="0"/>
              <a:t>год.</a:t>
            </a:r>
            <a:endParaRPr lang="ru-RU" dirty="0" smtClean="0"/>
          </a:p>
          <a:p>
            <a:pPr algn="ctr"/>
            <a:r>
              <a:rPr lang="ru-RU" dirty="0" smtClean="0"/>
              <a:t>Знак «Отличник народного просвещения», </a:t>
            </a:r>
            <a:endParaRPr lang="ru-RU" dirty="0" smtClean="0"/>
          </a:p>
          <a:p>
            <a:pPr algn="ctr"/>
            <a:r>
              <a:rPr lang="ru-RU" dirty="0" smtClean="0"/>
              <a:t>Ветеран педагогического труда.</a:t>
            </a: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58101" y="2821189"/>
            <a:ext cx="76427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Валентина Ивановна в средней школе №15 </a:t>
            </a:r>
            <a:r>
              <a:rPr lang="ru-RU" dirty="0" smtClean="0"/>
              <a:t>работала </a:t>
            </a:r>
            <a:r>
              <a:rPr lang="ru-RU" dirty="0"/>
              <a:t>с 1988 года. В течение 22-х лет она была заместителем директора по учебной работе, курировала деятельность учителей  начальной школы, русского языка и литературы, истории. Она содействовала внедрению в учебный процесс современных педагогических технологий, важнейших идей развивающего обучения, образовательной системы «Школа 2100». Заслуга Валентины Ивановны состоит  в том, что организация работы в начальной школе №15 признана одной из самых лучших в городе. За время  её работы в школе многое произошло впервые</a:t>
            </a:r>
            <a:r>
              <a:rPr lang="ru-RU" dirty="0" smtClean="0"/>
              <a:t>: </a:t>
            </a:r>
            <a:r>
              <a:rPr lang="ru-RU" dirty="0"/>
              <a:t>в 1989 году в школе появились медалисты; </a:t>
            </a:r>
            <a:r>
              <a:rPr lang="ru-RU" dirty="0" smtClean="0"/>
              <a:t>благодаря </a:t>
            </a:r>
            <a:r>
              <a:rPr lang="ru-RU" dirty="0"/>
              <a:t>её содействию,  педагоги школы имели возможность представлять свой опыт на городском,  республиканском и российском уровнях и получать высокие награды и звания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Виктор Федорович"/>
          <p:cNvPicPr>
            <a:picLocks noChangeAspect="1" noChangeArrowheads="1"/>
          </p:cNvPicPr>
          <p:nvPr/>
        </p:nvPicPr>
        <p:blipFill>
          <a:blip r:embed="rId1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r="2420"/>
          <a:stretch>
            <a:fillRect/>
          </a:stretch>
        </p:blipFill>
        <p:spPr bwMode="auto">
          <a:xfrm>
            <a:off x="344369" y="350044"/>
            <a:ext cx="4395340" cy="491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08979" y="232012"/>
            <a:ext cx="573206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Орлов Виктор Федорович</a:t>
            </a:r>
            <a:endParaRPr lang="ru-RU" sz="2800" dirty="0" smtClean="0"/>
          </a:p>
          <a:p>
            <a:pPr algn="ctr"/>
            <a:r>
              <a:rPr lang="ru-RU" dirty="0" smtClean="0"/>
              <a:t>Родился 2.02.1953г.</a:t>
            </a:r>
            <a:endParaRPr lang="ru-RU" dirty="0" smtClean="0"/>
          </a:p>
          <a:p>
            <a:pPr algn="ctr"/>
            <a:r>
              <a:rPr lang="ru-RU" dirty="0" smtClean="0"/>
              <a:t>Директор </a:t>
            </a:r>
            <a:r>
              <a:rPr lang="ru-RU" dirty="0"/>
              <a:t>МОУ «Средняя общеобразовательная школа № 15 </a:t>
            </a:r>
            <a:r>
              <a:rPr lang="ru-RU" dirty="0" smtClean="0"/>
              <a:t>с углубленным изучением отдельных </a:t>
            </a:r>
            <a:r>
              <a:rPr lang="ru-RU" dirty="0"/>
              <a:t>предметов» г. </a:t>
            </a:r>
            <a:r>
              <a:rPr lang="ru-RU" dirty="0" smtClean="0"/>
              <a:t>Нижнекамска Республики </a:t>
            </a:r>
            <a:r>
              <a:rPr lang="ru-RU" dirty="0"/>
              <a:t>Татарстан высшей квалификационной </a:t>
            </a:r>
            <a:r>
              <a:rPr lang="ru-RU" dirty="0" smtClean="0"/>
              <a:t>категории.</a:t>
            </a:r>
            <a:endParaRPr lang="ru-RU" dirty="0"/>
          </a:p>
          <a:p>
            <a:pPr algn="ctr"/>
            <a:r>
              <a:rPr lang="ru-RU" dirty="0"/>
              <a:t>Отличник народного </a:t>
            </a:r>
            <a:r>
              <a:rPr lang="ru-RU" dirty="0" smtClean="0"/>
              <a:t>просвещения.</a:t>
            </a:r>
            <a:endParaRPr lang="ru-RU" dirty="0"/>
          </a:p>
          <a:p>
            <a:pPr algn="ctr"/>
            <a:r>
              <a:rPr lang="ru-RU" dirty="0"/>
              <a:t>Заслуженный учитель школы Республики </a:t>
            </a:r>
            <a:r>
              <a:rPr lang="ru-RU" dirty="0" smtClean="0"/>
              <a:t>Татарстан.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22376" y="3164681"/>
            <a:ext cx="68375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После окончания исторического факультета Уральского государственного университета в г. Свердловске в 1976 году </a:t>
            </a:r>
            <a:r>
              <a:rPr lang="ru-RU" dirty="0" smtClean="0"/>
              <a:t>начинает </a:t>
            </a:r>
            <a:r>
              <a:rPr lang="ru-RU" dirty="0"/>
              <a:t>работать учителем истории в средней школе № </a:t>
            </a:r>
            <a:r>
              <a:rPr lang="ru-RU" dirty="0" smtClean="0"/>
              <a:t>7. С </a:t>
            </a:r>
            <a:r>
              <a:rPr lang="ru-RU" dirty="0"/>
              <a:t>июля 1986 года </a:t>
            </a:r>
            <a:r>
              <a:rPr lang="ru-RU" dirty="0" smtClean="0"/>
              <a:t>становится </a:t>
            </a:r>
            <a:r>
              <a:rPr lang="ru-RU" dirty="0"/>
              <a:t>директором средней школы №15.</a:t>
            </a:r>
            <a:endParaRPr lang="ru-RU" dirty="0"/>
          </a:p>
          <a:p>
            <a:pPr algn="just"/>
            <a:r>
              <a:rPr lang="ru-RU" dirty="0"/>
              <a:t>Под </a:t>
            </a:r>
            <a:r>
              <a:rPr lang="ru-RU" dirty="0" smtClean="0"/>
              <a:t>его руководством </a:t>
            </a:r>
            <a:r>
              <a:rPr lang="ru-RU" dirty="0"/>
              <a:t>ш</a:t>
            </a:r>
            <a:r>
              <a:rPr lang="ru-RU" dirty="0" smtClean="0"/>
              <a:t>кола </a:t>
            </a:r>
            <a:r>
              <a:rPr lang="ru-RU" dirty="0"/>
              <a:t>активно </a:t>
            </a:r>
            <a:r>
              <a:rPr lang="ru-RU" dirty="0" smtClean="0"/>
              <a:t>реализовала республиканскую </a:t>
            </a:r>
            <a:r>
              <a:rPr lang="ru-RU" dirty="0"/>
              <a:t>программу «Образование и здоровье обучающихся и воспитанников образовательных учреждений Республики Татарстан» и удостоена квалификационной характеристики «Школа, содействующая здоровью, золотого уровня». В 2007 году школа стала победителем всероссийского конкурса общеобразовательных учреждений, внедряющих инновационные образовательные программы и получила Грант Президента РФ в 1 млн. рублей.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0213" y="1130279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В школе сложилась и успешно работает много лет система дополнительных общеобразовательных услуг </a:t>
            </a:r>
            <a:r>
              <a:rPr lang="ru-RU" dirty="0" smtClean="0"/>
              <a:t>учащимся.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Орлов </a:t>
            </a:r>
            <a:r>
              <a:rPr lang="ru-RU" dirty="0"/>
              <a:t>В.Ф. - педагог творческий, инициативный, пользуется большим авторитетом среди коллег,  учащихся и их  родителей. Поэтому ему было доверено представлять интересы граждан в Нижнекамском городском Совете, куда он был избран депутатом в 1999 году.  Высокие заслуги Орлова В.Ф в образовании были отмечены  Почетной грамотой Главы администрации г. Нижнекамска и Нижнекамского района,   Дипломом лауреата конкурса на Грант Главы МО «Нижнекамский муниципальный район» в номинации «Авторская программа», Благодарственным письмом </a:t>
            </a:r>
            <a:r>
              <a:rPr lang="ru-RU" dirty="0" err="1"/>
              <a:t>МОиН</a:t>
            </a:r>
            <a:r>
              <a:rPr lang="ru-RU" dirty="0"/>
              <a:t> РТ,  Почетной грамотой </a:t>
            </a:r>
            <a:r>
              <a:rPr lang="ru-RU" dirty="0" err="1"/>
              <a:t>МОиН</a:t>
            </a:r>
            <a:r>
              <a:rPr lang="ru-RU" dirty="0"/>
              <a:t> РФ.    За большой вклад в развитие российского образования и воспитание подрастающего поколения он занесен в энциклопедию   «Лучшие люди России» в номинации «Учитель».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84" y="454618"/>
            <a:ext cx="3720226" cy="5557375"/>
          </a:xfrm>
        </p:spPr>
      </p:pic>
      <p:sp>
        <p:nvSpPr>
          <p:cNvPr id="5" name="TextBox 4"/>
          <p:cNvSpPr txBox="1"/>
          <p:nvPr/>
        </p:nvSpPr>
        <p:spPr>
          <a:xfrm>
            <a:off x="4995080" y="696036"/>
            <a:ext cx="562287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Романова Светлана Генриховна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6.02.1966г.</a:t>
            </a:r>
            <a:endParaRPr lang="ru-RU" dirty="0" smtClean="0"/>
          </a:p>
          <a:p>
            <a:pPr algn="ctr"/>
            <a:r>
              <a:rPr lang="ru-RU" dirty="0" smtClean="0"/>
              <a:t>Учитель английского языка высшей квалификационной категории.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713667" y="2595673"/>
            <a:ext cx="68901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Светлана Генриховна выпускница 15 школы, была секретарем комсомольской организации школьников. Окончила </a:t>
            </a:r>
            <a:r>
              <a:rPr lang="ru-RU" dirty="0" err="1" smtClean="0"/>
              <a:t>Елабужский</a:t>
            </a:r>
            <a:r>
              <a:rPr lang="ru-RU" dirty="0" smtClean="0"/>
              <a:t> государственный </a:t>
            </a:r>
            <a:r>
              <a:rPr lang="ru-RU" dirty="0" err="1" smtClean="0"/>
              <a:t>педагогичский</a:t>
            </a:r>
            <a:r>
              <a:rPr lang="ru-RU" dirty="0" smtClean="0"/>
              <a:t> институт в 1988 году. После окончания ВУЗа работала в 15 школе. Общепедагогический стаж 30 лет.</a:t>
            </a:r>
            <a:endParaRPr lang="ru-RU" dirty="0" smtClean="0"/>
          </a:p>
          <a:p>
            <a:pPr algn="just"/>
            <a:r>
              <a:rPr lang="ru-RU" dirty="0" smtClean="0"/>
              <a:t>Благородство и достоинство, мудрость и терпение, щедрости и любовь к человеку и к профессии делают Романову С.Г. Истинным интеллигентом и лучшей в своей профессии.</a:t>
            </a:r>
            <a:endParaRPr lang="ru-RU" dirty="0" smtClean="0"/>
          </a:p>
          <a:p>
            <a:pPr algn="just"/>
            <a:r>
              <a:rPr lang="ru-RU" dirty="0" smtClean="0"/>
              <a:t>Награждена Почетной грамотой ГУО, </a:t>
            </a:r>
            <a:r>
              <a:rPr lang="ru-RU" dirty="0"/>
              <a:t>Почетной грамотой Главы </a:t>
            </a:r>
            <a:r>
              <a:rPr lang="ru-RU" dirty="0" smtClean="0"/>
              <a:t>администрации Нижнекамского района и города Нижнекамска, </a:t>
            </a:r>
            <a:r>
              <a:rPr lang="ru-RU" dirty="0"/>
              <a:t>Почетной грамотой </a:t>
            </a:r>
            <a:r>
              <a:rPr lang="ru-RU" dirty="0" err="1" smtClean="0"/>
              <a:t>МОиН</a:t>
            </a:r>
            <a:r>
              <a:rPr lang="ru-RU" dirty="0" smtClean="0"/>
              <a:t> РТ, обладатель Гранта </a:t>
            </a:r>
            <a:r>
              <a:rPr lang="ru-RU" dirty="0" err="1" smtClean="0"/>
              <a:t>МОиН</a:t>
            </a:r>
            <a:r>
              <a:rPr lang="ru-RU" dirty="0" smtClean="0"/>
              <a:t> РТ «Наш лучший учитель» в 2012 году.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82" y="426554"/>
            <a:ext cx="3701684" cy="5120184"/>
          </a:xfrm>
        </p:spPr>
      </p:pic>
      <p:sp>
        <p:nvSpPr>
          <p:cNvPr id="5" name="TextBox 4"/>
          <p:cNvSpPr txBox="1"/>
          <p:nvPr/>
        </p:nvSpPr>
        <p:spPr>
          <a:xfrm>
            <a:off x="4394579" y="668740"/>
            <a:ext cx="58958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Рубцова Мария Михайловна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19.09.1940г.</a:t>
            </a:r>
            <a:endParaRPr lang="ru-RU" dirty="0" smtClean="0"/>
          </a:p>
          <a:p>
            <a:pPr algn="ctr"/>
            <a:r>
              <a:rPr lang="ru-RU" dirty="0" smtClean="0"/>
              <a:t>Учитель начальных классов.</a:t>
            </a:r>
            <a:endParaRPr lang="ru-RU" dirty="0" smtClean="0"/>
          </a:p>
          <a:p>
            <a:pPr algn="ctr"/>
            <a:r>
              <a:rPr lang="ru-RU" dirty="0" smtClean="0"/>
              <a:t>Знак «Отличник народного просвещения РСФСР».</a:t>
            </a:r>
            <a:endParaRPr lang="ru-RU" dirty="0" smtClean="0"/>
          </a:p>
          <a:p>
            <a:pPr algn="ctr"/>
            <a:r>
              <a:rPr lang="ru-RU" dirty="0" smtClean="0"/>
              <a:t>Ветеран педагогического труда.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394579" y="2728091"/>
            <a:ext cx="66812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Ученики и коллеги знают Рубцову М.М. как замечательного человека с добрым сердцем и прекрасного учителя со своим педагогическим почерком. Её уроки всегда отличались высокой культурой, мастерством, чёткостью планирования, глубиной мысли, научностью. Это учитель, обладающий духовным богатством, высокой компетентностью, требовательностью к себе и творческим отношением к профессии.</a:t>
            </a:r>
            <a:endParaRPr lang="ru-RU" dirty="0" smtClean="0"/>
          </a:p>
          <a:p>
            <a:pPr algn="just"/>
            <a:r>
              <a:rPr lang="ru-RU" dirty="0" smtClean="0"/>
              <a:t>Рубцова М.М. является победителем профессионального конкурса «Учитель года- 1987».</a:t>
            </a:r>
            <a:endParaRPr lang="ru-RU" dirty="0" smtClean="0"/>
          </a:p>
          <a:p>
            <a:pPr algn="just"/>
            <a:r>
              <a:rPr lang="ru-RU" dirty="0" smtClean="0"/>
              <a:t>За педагогическое мастерство и заслуги в образовании награждена Почетной грамотой Министерства просвещения РСФСР, Дипломом ВДНХ ТАССР, ей было присвоено звание «Учитель- методист».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0113" y="450376"/>
            <a:ext cx="577300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Степанова Людмила Георгиевна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24.03.1950г.</a:t>
            </a:r>
            <a:endParaRPr lang="ru-RU" dirty="0" smtClean="0"/>
          </a:p>
          <a:p>
            <a:pPr algn="ctr"/>
            <a:r>
              <a:rPr lang="ru-RU" dirty="0" smtClean="0"/>
              <a:t>Учитель начальных классов.</a:t>
            </a:r>
            <a:endParaRPr lang="ru-RU" dirty="0" smtClean="0"/>
          </a:p>
          <a:p>
            <a:pPr algn="ctr"/>
            <a:r>
              <a:rPr lang="ru-RU" dirty="0" smtClean="0"/>
              <a:t>Ветеран педагогического труда.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804012" y="2224585"/>
            <a:ext cx="63233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Окончила </a:t>
            </a:r>
            <a:r>
              <a:rPr lang="ru-RU" dirty="0" err="1" smtClean="0"/>
              <a:t>Можгинское</a:t>
            </a:r>
            <a:r>
              <a:rPr lang="ru-RU" dirty="0" smtClean="0"/>
              <a:t> </a:t>
            </a:r>
            <a:r>
              <a:rPr lang="ru-RU" dirty="0"/>
              <a:t>педагогическое училище 1971г. </a:t>
            </a:r>
            <a:r>
              <a:rPr lang="ru-RU" dirty="0" smtClean="0"/>
              <a:t>Трудовой путь Степановой Л.Г. начался в Удмуртии в деревне </a:t>
            </a:r>
            <a:r>
              <a:rPr lang="ru-RU" dirty="0" err="1" smtClean="0"/>
              <a:t>Божениха</a:t>
            </a:r>
            <a:r>
              <a:rPr lang="ru-RU" dirty="0" smtClean="0"/>
              <a:t> учителем начальных классов, потом в </a:t>
            </a:r>
            <a:r>
              <a:rPr lang="ru-RU" dirty="0" err="1" smtClean="0"/>
              <a:t>д.Крымская</a:t>
            </a:r>
            <a:r>
              <a:rPr lang="ru-RU" dirty="0" smtClean="0"/>
              <a:t> Слудка. Далее работала </a:t>
            </a:r>
            <a:r>
              <a:rPr lang="ru-RU" dirty="0" err="1" smtClean="0"/>
              <a:t>заведющей</a:t>
            </a:r>
            <a:r>
              <a:rPr lang="ru-RU" dirty="0" smtClean="0"/>
              <a:t> детским садом в </a:t>
            </a:r>
            <a:r>
              <a:rPr lang="ru-RU" dirty="0" err="1" smtClean="0"/>
              <a:t>п.Кизнер</a:t>
            </a:r>
            <a:r>
              <a:rPr lang="ru-RU" dirty="0" smtClean="0"/>
              <a:t>, позже начальником кабинета профилактики МВД районного центра. В 1984 году устроилась учителем начальных классов в 22 школу </a:t>
            </a:r>
            <a:r>
              <a:rPr lang="ru-RU" dirty="0" err="1" smtClean="0"/>
              <a:t>г.Нижнекамска</a:t>
            </a:r>
            <a:r>
              <a:rPr lang="ru-RU" dirty="0" smtClean="0"/>
              <a:t>. В 15 школу пришла в 1990 году. Педагогический </a:t>
            </a:r>
            <a:r>
              <a:rPr lang="ru-RU" dirty="0"/>
              <a:t>стаж </a:t>
            </a:r>
            <a:r>
              <a:rPr lang="ru-RU" dirty="0" smtClean="0"/>
              <a:t>45 лет, </a:t>
            </a:r>
            <a:r>
              <a:rPr lang="ru-RU" dirty="0"/>
              <a:t>в 15 школе- 14 лет.</a:t>
            </a:r>
            <a:endParaRPr lang="ru-RU" dirty="0"/>
          </a:p>
          <a:p>
            <a:pPr algn="just"/>
            <a:r>
              <a:rPr lang="ru-RU" dirty="0" smtClean="0"/>
              <a:t>Свою профессию не поменяла бы ни на какую другую.</a:t>
            </a:r>
            <a:endParaRPr lang="ru-RU" dirty="0"/>
          </a:p>
          <a:p>
            <a:pPr algn="just"/>
            <a:r>
              <a:rPr lang="ru-RU" dirty="0" smtClean="0"/>
              <a:t>Вышивание, </a:t>
            </a:r>
            <a:r>
              <a:rPr lang="ru-RU" dirty="0"/>
              <a:t>вязание, </a:t>
            </a:r>
            <a:r>
              <a:rPr lang="ru-RU" dirty="0" smtClean="0"/>
              <a:t>цветоводство- любимые занятия Людмилы Георгиевны на данный момент.</a:t>
            </a:r>
            <a:endParaRPr lang="ru-RU" dirty="0"/>
          </a:p>
          <a:p>
            <a:pPr algn="just"/>
            <a:r>
              <a:rPr lang="ru-RU" dirty="0" smtClean="0"/>
              <a:t>Жизненное кредо: </a:t>
            </a:r>
            <a:r>
              <a:rPr lang="ru-RU" dirty="0"/>
              <a:t>«Любовь к детям».</a:t>
            </a:r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2" y="351790"/>
            <a:ext cx="3835156" cy="556605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79" y="409433"/>
            <a:ext cx="3511948" cy="47971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97757" y="614150"/>
            <a:ext cx="6078829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Трухина </a:t>
            </a:r>
            <a:r>
              <a:rPr lang="ru-RU" sz="2800" dirty="0"/>
              <a:t>А</a:t>
            </a:r>
            <a:r>
              <a:rPr lang="ru-RU" sz="2800" dirty="0" smtClean="0"/>
              <a:t>левтина Петровна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04.08.1942г.</a:t>
            </a:r>
            <a:endParaRPr lang="ru-RU" dirty="0" smtClean="0"/>
          </a:p>
          <a:p>
            <a:pPr algn="ctr"/>
            <a:r>
              <a:rPr lang="ru-RU" dirty="0" smtClean="0"/>
              <a:t>Учитель технологии.</a:t>
            </a:r>
            <a:endParaRPr lang="ru-RU" dirty="0" smtClean="0"/>
          </a:p>
          <a:p>
            <a:pPr algn="ctr"/>
            <a:r>
              <a:rPr lang="ru-RU" dirty="0" smtClean="0"/>
              <a:t>Знак «Отличник народного просвещения РСФСР».</a:t>
            </a:r>
            <a:endParaRPr lang="ru-RU" dirty="0" smtClean="0"/>
          </a:p>
          <a:p>
            <a:pPr algn="ctr"/>
            <a:r>
              <a:rPr lang="ru-RU" dirty="0" smtClean="0"/>
              <a:t>Ветеран педагогического труда.</a:t>
            </a:r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just"/>
            <a:r>
              <a:rPr lang="ru-RU" dirty="0" smtClean="0"/>
              <a:t>Свою трудовую деятельность в образовании Алевтина Петровна начала в 1977 году. В школе № 15 работала с самого открытия до 2002 года. Преподавала уроки Технологии и Географии. </a:t>
            </a:r>
            <a:endParaRPr lang="ru-RU" dirty="0" smtClean="0"/>
          </a:p>
          <a:p>
            <a:pPr algn="just"/>
            <a:r>
              <a:rPr lang="ru-RU" dirty="0" smtClean="0"/>
              <a:t>Алевтина Петровна- мастер своего дела, владеющий всеми тонкостями профессии педагога. За годы своей работы она сумела воспитать лучшие человеческие качества в сотнях своих выпускников. Бывшие ученики с теплотой и благодарностью вспоминают своего учителя.</a:t>
            </a:r>
            <a:endParaRPr lang="ru-RU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00270308"/>
          <p:cNvPicPr>
            <a:picLocks noChangeAspect="1" noChangeArrowheads="1"/>
          </p:cNvPicPr>
          <p:nvPr/>
        </p:nvPicPr>
        <p:blipFill>
          <a:blip r:embed="rId1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1"/>
          <a:stretch>
            <a:fillRect/>
          </a:stretch>
        </p:blipFill>
        <p:spPr bwMode="auto">
          <a:xfrm>
            <a:off x="347544" y="311944"/>
            <a:ext cx="3563394" cy="49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17659" y="491319"/>
            <a:ext cx="532262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Франчук</a:t>
            </a:r>
            <a:r>
              <a:rPr lang="ru-RU" sz="2800" dirty="0" smtClean="0"/>
              <a:t> Любовь Михайловна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23.09.1954г.</a:t>
            </a:r>
            <a:endParaRPr lang="ru-RU" dirty="0" smtClean="0"/>
          </a:p>
          <a:p>
            <a:pPr algn="ctr"/>
            <a:r>
              <a:rPr lang="ru-RU" dirty="0" smtClean="0"/>
              <a:t>Заместитель директора по административно-хозяйственной части.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421874" y="2047164"/>
            <a:ext cx="749262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Франчук</a:t>
            </a:r>
            <a:r>
              <a:rPr lang="ru-RU" dirty="0"/>
              <a:t> Любовь Михайловна </a:t>
            </a:r>
            <a:r>
              <a:rPr lang="ru-RU" dirty="0" smtClean="0"/>
              <a:t>в средней школе №15 </a:t>
            </a:r>
            <a:r>
              <a:rPr lang="ru-RU" dirty="0"/>
              <a:t>проработала 23 года. </a:t>
            </a:r>
            <a:r>
              <a:rPr lang="ru-RU" dirty="0" smtClean="0"/>
              <a:t>Благодаря </a:t>
            </a:r>
            <a:r>
              <a:rPr lang="ru-RU" dirty="0"/>
              <a:t>ответственной, спланированной работе, высокой самоотдаче, добросовестному отношению к своим обязанностям </a:t>
            </a:r>
            <a:r>
              <a:rPr lang="ru-RU" dirty="0" err="1"/>
              <a:t>Франчук</a:t>
            </a:r>
            <a:r>
              <a:rPr lang="ru-RU" dirty="0"/>
              <a:t> Любовь Михайловны,   школа неоднократно становилась  Лауреатом Всероссийского конкурса «Школа года», получала звание «Школа, содействующая здоровью бронзового, серебряного и золотого уровня», Диплом Всероссийского конкурса «Школа века», а в 2007 году стала победителем Всероссийского конкурса общеобразовательных учреждений, внедряющих инновационные общеобразовательные программы. </a:t>
            </a:r>
            <a:endParaRPr lang="ru-RU" dirty="0"/>
          </a:p>
          <a:p>
            <a:pPr algn="just"/>
            <a:r>
              <a:rPr lang="ru-RU" dirty="0"/>
              <a:t>В коллективе Любовь Ивановну ценят, уважают  и любят за отзывчивость, прямоту, щедрость и оптимизм.</a:t>
            </a:r>
            <a:endParaRPr lang="ru-RU" dirty="0"/>
          </a:p>
          <a:p>
            <a:pPr algn="just"/>
            <a:r>
              <a:rPr lang="ru-RU" dirty="0"/>
              <a:t>За добросовестный труд, высокий профессионализм и результативность работы в подготовке образовательного учреждения к новому учебному году трижды была награждена Почетной грамотой ГУО,  Почётной  грамотой Главы Нижнекамского муниципального района.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29" y="346595"/>
            <a:ext cx="3466532" cy="5213665"/>
          </a:xfrm>
        </p:spPr>
      </p:pic>
      <p:sp>
        <p:nvSpPr>
          <p:cNvPr id="5" name="TextBox 4"/>
          <p:cNvSpPr txBox="1"/>
          <p:nvPr/>
        </p:nvSpPr>
        <p:spPr>
          <a:xfrm>
            <a:off x="4694830" y="532263"/>
            <a:ext cx="53772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Ходжаева </a:t>
            </a:r>
            <a:r>
              <a:rPr lang="ru-RU" sz="2800" dirty="0" err="1"/>
              <a:t>Н</a:t>
            </a:r>
            <a:r>
              <a:rPr lang="ru-RU" sz="2800" dirty="0" err="1" smtClean="0"/>
              <a:t>урия</a:t>
            </a:r>
            <a:r>
              <a:rPr lang="ru-RU" sz="2800" dirty="0" smtClean="0"/>
              <a:t> </a:t>
            </a:r>
            <a:r>
              <a:rPr lang="ru-RU" sz="2800" dirty="0" err="1" smtClean="0"/>
              <a:t>Курбановна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12.01.1956г.</a:t>
            </a:r>
            <a:endParaRPr lang="ru-RU" dirty="0" smtClean="0"/>
          </a:p>
          <a:p>
            <a:pPr algn="ctr"/>
            <a:r>
              <a:rPr lang="ru-RU" dirty="0" smtClean="0"/>
              <a:t>Учитель химии.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558352" y="2442949"/>
            <a:ext cx="69057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Окончила КХТИ </a:t>
            </a:r>
            <a:r>
              <a:rPr lang="ru-RU" dirty="0" err="1"/>
              <a:t>им.С.М.Кирова</a:t>
            </a:r>
            <a:r>
              <a:rPr lang="ru-RU" dirty="0"/>
              <a:t> 1979г. </a:t>
            </a:r>
            <a:r>
              <a:rPr lang="ru-RU" dirty="0" smtClean="0"/>
              <a:t>Общепедагогический стаж 39 лет. В средней школе №15 </a:t>
            </a:r>
            <a:r>
              <a:rPr lang="ru-RU" dirty="0"/>
              <a:t>школе </a:t>
            </a:r>
            <a:r>
              <a:rPr lang="ru-RU" dirty="0" smtClean="0"/>
              <a:t>работала с </a:t>
            </a:r>
            <a:r>
              <a:rPr lang="ru-RU" dirty="0"/>
              <a:t>сентября 1993 по май 2017.</a:t>
            </a:r>
            <a:endParaRPr lang="ru-RU" dirty="0"/>
          </a:p>
          <a:p>
            <a:pPr algn="just"/>
            <a:r>
              <a:rPr lang="ru-RU" dirty="0" smtClean="0"/>
              <a:t>Профессия для нее значила </a:t>
            </a:r>
            <a:r>
              <a:rPr lang="ru-RU" dirty="0"/>
              <a:t>многое. Работала </a:t>
            </a:r>
            <a:r>
              <a:rPr lang="ru-RU" dirty="0" smtClean="0"/>
              <a:t>заместителем </a:t>
            </a:r>
            <a:r>
              <a:rPr lang="ru-RU" dirty="0"/>
              <a:t>директора по учебной работе.</a:t>
            </a:r>
            <a:endParaRPr lang="ru-RU" dirty="0"/>
          </a:p>
          <a:p>
            <a:pPr algn="just"/>
            <a:r>
              <a:rPr lang="ru-RU" dirty="0" smtClean="0"/>
              <a:t>На уроках использовала дифференцированное </a:t>
            </a:r>
            <a:r>
              <a:rPr lang="ru-RU" dirty="0"/>
              <a:t>обучение. </a:t>
            </a:r>
            <a:r>
              <a:rPr lang="ru-RU" dirty="0" smtClean="0"/>
              <a:t>Всегда </a:t>
            </a:r>
            <a:r>
              <a:rPr lang="ru-RU" dirty="0"/>
              <a:t>старалась приобщить к знаниям </a:t>
            </a:r>
            <a:r>
              <a:rPr lang="ru-RU" dirty="0" smtClean="0"/>
              <a:t>химии. </a:t>
            </a:r>
            <a:r>
              <a:rPr lang="ru-RU" dirty="0"/>
              <a:t>Свою профессию </a:t>
            </a:r>
            <a:r>
              <a:rPr lang="ru-RU" dirty="0" smtClean="0"/>
              <a:t>не </a:t>
            </a:r>
            <a:r>
              <a:rPr lang="ru-RU" dirty="0"/>
              <a:t>поменяла </a:t>
            </a:r>
            <a:r>
              <a:rPr lang="ru-RU" dirty="0" smtClean="0"/>
              <a:t>бы ни </a:t>
            </a:r>
            <a:r>
              <a:rPr lang="ru-RU" dirty="0"/>
              <a:t>на какую другую. </a:t>
            </a:r>
            <a:r>
              <a:rPr lang="ru-RU" dirty="0" smtClean="0"/>
              <a:t>Любила </a:t>
            </a:r>
            <a:r>
              <a:rPr lang="ru-RU" dirty="0"/>
              <a:t>свою </a:t>
            </a:r>
            <a:r>
              <a:rPr lang="ru-RU" dirty="0" smtClean="0"/>
              <a:t>работу, считала интересной и всем необходимой. </a:t>
            </a:r>
            <a:r>
              <a:rPr lang="ru-RU" dirty="0"/>
              <a:t>С удовольствием </a:t>
            </a:r>
            <a:r>
              <a:rPr lang="ru-RU" dirty="0" smtClean="0"/>
              <a:t>общалась </a:t>
            </a:r>
            <a:r>
              <a:rPr lang="ru-RU" dirty="0"/>
              <a:t>с учениками и </a:t>
            </a:r>
            <a:r>
              <a:rPr lang="ru-RU" dirty="0" smtClean="0"/>
              <a:t>коллегами. Очень </a:t>
            </a:r>
            <a:r>
              <a:rPr lang="ru-RU" dirty="0"/>
              <a:t>много учеников и благодарных родителей</a:t>
            </a:r>
            <a:r>
              <a:rPr lang="ru-RU" dirty="0" smtClean="0"/>
              <a:t>.</a:t>
            </a:r>
            <a:endParaRPr lang="ru-RU" dirty="0" smtClean="0"/>
          </a:p>
          <a:p>
            <a:pPr algn="just"/>
            <a:r>
              <a:rPr lang="ru-RU" dirty="0" smtClean="0"/>
              <a:t>Хобби- вязание, работа в саду, общение в интернете.</a:t>
            </a:r>
            <a:endParaRPr lang="ru-RU" dirty="0" smtClean="0"/>
          </a:p>
          <a:p>
            <a:pPr algn="just"/>
            <a:r>
              <a:rPr lang="ru-RU" dirty="0" smtClean="0"/>
              <a:t>Профессиональное кредо: «Опрашивать и слабых и сильных». 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40490" y="477672"/>
            <a:ext cx="52543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Шайхиева</a:t>
            </a:r>
            <a:r>
              <a:rPr lang="ru-RU" sz="2800" dirty="0" smtClean="0"/>
              <a:t> </a:t>
            </a:r>
            <a:r>
              <a:rPr lang="ru-RU" sz="2800" dirty="0" err="1" smtClean="0"/>
              <a:t>Шамсия</a:t>
            </a:r>
            <a:r>
              <a:rPr lang="ru-RU" sz="2800" dirty="0" smtClean="0"/>
              <a:t> </a:t>
            </a:r>
            <a:r>
              <a:rPr lang="ru-RU" sz="2800" dirty="0" err="1" smtClean="0"/>
              <a:t>Яппаровна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16.02.1952г.</a:t>
            </a:r>
            <a:endParaRPr lang="ru-RU" dirty="0" smtClean="0"/>
          </a:p>
          <a:p>
            <a:r>
              <a:rPr lang="ru-RU" dirty="0" smtClean="0"/>
              <a:t>Учитель татарского языка и литературы.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380932" y="1978925"/>
            <a:ext cx="70695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Окончила Казанский </a:t>
            </a:r>
            <a:r>
              <a:rPr lang="ru-RU" dirty="0"/>
              <a:t>государственный университет им. </a:t>
            </a:r>
            <a:r>
              <a:rPr lang="ru-RU" dirty="0" err="1"/>
              <a:t>В.И.Ульянова</a:t>
            </a:r>
            <a:r>
              <a:rPr lang="ru-RU" dirty="0"/>
              <a:t>-Ленина, 1975 год.</a:t>
            </a:r>
            <a:endParaRPr lang="ru-RU" dirty="0"/>
          </a:p>
          <a:p>
            <a:pPr algn="just"/>
            <a:r>
              <a:rPr lang="ru-RU" dirty="0"/>
              <a:t>Общий педагогический стаж – 26 лет, </a:t>
            </a:r>
            <a:r>
              <a:rPr lang="ru-RU" dirty="0" smtClean="0"/>
              <a:t>в средней  школе – №15- </a:t>
            </a:r>
            <a:r>
              <a:rPr lang="ru-RU" dirty="0"/>
              <a:t>9 лет.</a:t>
            </a:r>
            <a:endParaRPr lang="ru-RU" dirty="0"/>
          </a:p>
          <a:p>
            <a:pPr algn="just"/>
            <a:r>
              <a:rPr lang="ru-RU" dirty="0"/>
              <a:t>Свой первый урок вела в сельской начальной школе после 10 класса без специального образования. </a:t>
            </a:r>
            <a:r>
              <a:rPr lang="ru-RU" dirty="0" smtClean="0"/>
              <a:t>«Мне </a:t>
            </a:r>
            <a:r>
              <a:rPr lang="ru-RU" dirty="0"/>
              <a:t>казалось, что я всё умею. Сейчас мне смешно; ничего я не умела. Профессией я своей довольна, хотя думаю, смогла бы работать в другой области. Профессия научила меня открытости, лёгкому общению даже с незнакомыми людьми, доброжелательности, думаю, </a:t>
            </a:r>
            <a:r>
              <a:rPr lang="ru-RU" dirty="0" smtClean="0"/>
              <a:t>ответственности». </a:t>
            </a:r>
            <a:endParaRPr lang="ru-RU" dirty="0"/>
          </a:p>
          <a:p>
            <a:pPr algn="just"/>
            <a:r>
              <a:rPr lang="ru-RU" dirty="0"/>
              <a:t>Награды: почётные грамоты школы, ГУО, </a:t>
            </a:r>
            <a:r>
              <a:rPr lang="ru-RU" dirty="0" smtClean="0"/>
              <a:t>РТ.</a:t>
            </a:r>
            <a:endParaRPr lang="ru-RU" dirty="0"/>
          </a:p>
          <a:p>
            <a:pPr algn="just"/>
            <a:r>
              <a:rPr lang="ru-RU" dirty="0" smtClean="0"/>
              <a:t>Жизненная установка: «Трудиться</a:t>
            </a:r>
            <a:r>
              <a:rPr lang="ru-RU" dirty="0"/>
              <a:t>, давать нагрузку телу и мозгу. </a:t>
            </a:r>
            <a:r>
              <a:rPr lang="ru-RU" dirty="0" smtClean="0"/>
              <a:t>Получать </a:t>
            </a:r>
            <a:r>
              <a:rPr lang="ru-RU" dirty="0"/>
              <a:t>удовольствие от своего труда, обязательно осознавать, что у тебя сегодня есть ученики и каждый день они становятся чуть-чуть умнее и </a:t>
            </a:r>
            <a:r>
              <a:rPr lang="ru-RU" dirty="0" smtClean="0"/>
              <a:t>добрее».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04" y="477672"/>
            <a:ext cx="3842121" cy="53031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Щербакова 6"/>
          <p:cNvPicPr>
            <a:picLocks noChangeAspect="1" noChangeArrowheads="1"/>
          </p:cNvPicPr>
          <p:nvPr/>
        </p:nvPicPr>
        <p:blipFill>
          <a:blip r:embed="rId1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" t="6572" b="15999"/>
          <a:stretch>
            <a:fillRect/>
          </a:stretch>
        </p:blipFill>
        <p:spPr bwMode="auto">
          <a:xfrm>
            <a:off x="467199" y="439738"/>
            <a:ext cx="3790902" cy="5162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72251" y="439738"/>
            <a:ext cx="627797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Щербакова Надежда Алексеевна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07.12.1954г.</a:t>
            </a:r>
            <a:endParaRPr lang="ru-RU" dirty="0" smtClean="0"/>
          </a:p>
          <a:p>
            <a:pPr algn="ctr"/>
            <a:r>
              <a:rPr lang="ru-RU" dirty="0"/>
              <a:t>Руководитель драматического </a:t>
            </a:r>
            <a:r>
              <a:rPr lang="ru-RU" dirty="0" smtClean="0"/>
              <a:t>кружка.</a:t>
            </a:r>
            <a:endParaRPr lang="ru-RU" dirty="0"/>
          </a:p>
          <a:p>
            <a:pPr algn="ctr"/>
            <a:r>
              <a:rPr lang="ru-RU" dirty="0" smtClean="0"/>
              <a:t>Учитель черчения.</a:t>
            </a:r>
            <a:endParaRPr lang="ru-RU" dirty="0"/>
          </a:p>
          <a:p>
            <a:pPr algn="ctr"/>
            <a:r>
              <a:rPr lang="ru-RU" dirty="0" smtClean="0"/>
              <a:t>Заместитель </a:t>
            </a:r>
            <a:r>
              <a:rPr lang="ru-RU" dirty="0"/>
              <a:t>директора </a:t>
            </a:r>
            <a:r>
              <a:rPr lang="ru-RU" dirty="0" smtClean="0"/>
              <a:t>по воспитательной работе.</a:t>
            </a:r>
            <a:endParaRPr lang="ru-RU" dirty="0"/>
          </a:p>
          <a:p>
            <a:pPr algn="ctr"/>
            <a:r>
              <a:rPr lang="ru-RU" dirty="0" smtClean="0"/>
              <a:t>Заместитель </a:t>
            </a:r>
            <a:r>
              <a:rPr lang="ru-RU" dirty="0"/>
              <a:t>директора по учебно-методической  работе с 2000 по 2010  </a:t>
            </a:r>
            <a:r>
              <a:rPr lang="ru-RU" dirty="0" smtClean="0"/>
              <a:t>год.</a:t>
            </a:r>
            <a:endParaRPr lang="ru-RU" dirty="0" smtClean="0"/>
          </a:p>
          <a:p>
            <a:pPr algn="ctr"/>
            <a:r>
              <a:rPr lang="ru-RU" dirty="0" smtClean="0"/>
              <a:t>Знак за заслуги в образовании.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67534" y="3020980"/>
            <a:ext cx="70831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 1985 году Надежда Алексеевна была принята в  школу № 15  на должность  руководителя драматического кружка и сразу же проявила себя как талантливый педагог. На республиканском конкурсе драматических театров её коллектив завоевал Диплом </a:t>
            </a:r>
            <a:r>
              <a:rPr lang="en-US" dirty="0"/>
              <a:t>II</a:t>
            </a:r>
            <a:r>
              <a:rPr lang="ru-RU" dirty="0"/>
              <a:t> </a:t>
            </a:r>
            <a:r>
              <a:rPr lang="ru-RU" dirty="0" smtClean="0"/>
              <a:t>степени. Вся </a:t>
            </a:r>
            <a:r>
              <a:rPr lang="ru-RU" dirty="0"/>
              <a:t>жизнь Надежды Алексеевны связана с 15-ой школой. </a:t>
            </a:r>
            <a:r>
              <a:rPr lang="ru-RU" dirty="0" smtClean="0"/>
              <a:t>Исключительная </a:t>
            </a:r>
            <a:r>
              <a:rPr lang="ru-RU" dirty="0"/>
              <a:t>работоспособность и трудолюбие гармонично сочетаются в ней с доброжелательностью, скромностью, чуткостью. А это всегда вызывало и вызывает  к ней искреннее уважение коллег, учащихся и их родителей.</a:t>
            </a:r>
            <a:endParaRPr lang="ru-RU" dirty="0"/>
          </a:p>
          <a:p>
            <a:pPr algn="just"/>
            <a:r>
              <a:rPr lang="ru-RU" dirty="0"/>
              <a:t>Добросовестный труд Надежды Алексеевны был отмечен  Почётной грамотой МО РТ , Знаком «За заслуги в образовании</a:t>
            </a:r>
            <a:r>
              <a:rPr lang="ru-RU" dirty="0" smtClean="0"/>
              <a:t>», </a:t>
            </a:r>
            <a:r>
              <a:rPr lang="ru-RU" dirty="0"/>
              <a:t>Почётной грамотой </a:t>
            </a:r>
            <a:r>
              <a:rPr lang="ru-RU" dirty="0" err="1"/>
              <a:t>МОиН</a:t>
            </a:r>
            <a:r>
              <a:rPr lang="ru-RU" dirty="0"/>
              <a:t> РФ.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35774" y="573206"/>
            <a:ext cx="6182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Абзалова</a:t>
            </a:r>
            <a:r>
              <a:rPr lang="ru-RU" sz="2800" dirty="0" smtClean="0"/>
              <a:t> </a:t>
            </a:r>
            <a:r>
              <a:rPr lang="ru-RU" sz="2800" dirty="0" err="1" smtClean="0"/>
              <a:t>Гульфина</a:t>
            </a:r>
            <a:r>
              <a:rPr lang="ru-RU" sz="2800" dirty="0" smtClean="0"/>
              <a:t> </a:t>
            </a:r>
            <a:r>
              <a:rPr lang="ru-RU" sz="2800" dirty="0" err="1" smtClean="0"/>
              <a:t>Мирзануровна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8.09.1966г.</a:t>
            </a:r>
            <a:endParaRPr lang="ru-RU" dirty="0" smtClean="0"/>
          </a:p>
          <a:p>
            <a:pPr algn="ctr"/>
            <a:r>
              <a:rPr lang="ru-RU" dirty="0" smtClean="0"/>
              <a:t>Учитель начальных классов.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60" y="276991"/>
            <a:ext cx="3829782" cy="51063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36395" y="2240924"/>
            <a:ext cx="664549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1985 году окончила Нижнекамское педагогическое училище, в 2014 году- КИУ </a:t>
            </a:r>
            <a:r>
              <a:rPr lang="ru-RU" dirty="0" err="1" smtClean="0"/>
              <a:t>им.В.Г</a:t>
            </a:r>
            <a:r>
              <a:rPr lang="ru-RU" dirty="0" smtClean="0"/>
              <a:t>. </a:t>
            </a:r>
            <a:r>
              <a:rPr lang="ru-RU" dirty="0" err="1" smtClean="0"/>
              <a:t>Тимирясова</a:t>
            </a:r>
            <a:r>
              <a:rPr lang="ru-RU" dirty="0" smtClean="0"/>
              <a:t>. В средней школе работает с 1987 года. </a:t>
            </a:r>
            <a:endParaRPr lang="ru-RU" dirty="0" smtClean="0"/>
          </a:p>
          <a:p>
            <a:pPr algn="just"/>
            <a:r>
              <a:rPr lang="ru-RU" dirty="0" err="1" smtClean="0"/>
              <a:t>Абзалова</a:t>
            </a:r>
            <a:r>
              <a:rPr lang="ru-RU" dirty="0" smtClean="0"/>
              <a:t> Г.М. – талантливый, творчески работающий, инициативный, заряжающий энергией и оптимизмом педагог. </a:t>
            </a:r>
            <a:endParaRPr lang="ru-RU" dirty="0" smtClean="0"/>
          </a:p>
          <a:p>
            <a:pPr algn="just"/>
            <a:r>
              <a:rPr lang="ru-RU" dirty="0" smtClean="0"/>
              <a:t>За многолетний труд награждена Почетной грамотой УО НМР РТ, Грамотой Главы администрации НМР. Неоднократно становилась победителем в конкурсе «Гордость школы» на призы депутата представительного органа муниципального образования «Город Нижнекамск» </a:t>
            </a:r>
            <a:r>
              <a:rPr lang="ru-RU" dirty="0" err="1" smtClean="0"/>
              <a:t>Ганеева</a:t>
            </a:r>
            <a:r>
              <a:rPr lang="ru-RU" dirty="0" smtClean="0"/>
              <a:t> Р.М. в 2015 году награждена Почетной грамотой Министерства Образования и Науки РТ.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39988" y="678219"/>
            <a:ext cx="66874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Алексеенкова</a:t>
            </a:r>
            <a:r>
              <a:rPr lang="ru-RU" sz="2800" dirty="0" smtClean="0"/>
              <a:t> Наталья Владимировна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05.03.1966г.</a:t>
            </a:r>
            <a:endParaRPr lang="ru-RU" dirty="0" smtClean="0"/>
          </a:p>
          <a:p>
            <a:pPr algn="ctr"/>
            <a:r>
              <a:rPr lang="ru-RU" dirty="0" smtClean="0"/>
              <a:t>Учитель русского языка и литературы.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15" y="562308"/>
            <a:ext cx="3807725" cy="50769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56682" y="2361830"/>
            <a:ext cx="617070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Закончив в 1987 году «</a:t>
            </a:r>
            <a:r>
              <a:rPr lang="ru-RU" dirty="0" err="1" smtClean="0"/>
              <a:t>Ленинобадский</a:t>
            </a:r>
            <a:r>
              <a:rPr lang="ru-RU" dirty="0" smtClean="0"/>
              <a:t> государственный педагогический институт имени </a:t>
            </a:r>
            <a:r>
              <a:rPr lang="ru-RU" dirty="0" err="1" smtClean="0"/>
              <a:t>С.М.Кирова</a:t>
            </a:r>
            <a:r>
              <a:rPr lang="ru-RU" dirty="0" smtClean="0"/>
              <a:t>», Наталья Владимировна осталась работать на кафедре «Русский язык в национальных группах». В школе №15 работает с августа 2013 года. </a:t>
            </a:r>
            <a:endParaRPr lang="ru-RU" dirty="0" smtClean="0"/>
          </a:p>
          <a:p>
            <a:pPr algn="just"/>
            <a:r>
              <a:rPr lang="ru-RU" dirty="0" smtClean="0"/>
              <a:t>Уроки Натальи Владимировны- это ежедневные открытия мира прекрасного и удивительного.</a:t>
            </a:r>
            <a:endParaRPr lang="ru-RU" dirty="0" smtClean="0"/>
          </a:p>
          <a:p>
            <a:pPr algn="just"/>
            <a:r>
              <a:rPr lang="ru-RU" dirty="0" smtClean="0"/>
              <a:t>Так же разнообразен мир увлечений учителя: спорт, чтение книг, флористика. Стоит отметить Наталья Владимировна является мастером спорта СССР по академической гребле.</a:t>
            </a:r>
            <a:endParaRPr lang="ru-RU" dirty="0" smtClean="0"/>
          </a:p>
          <a:p>
            <a:r>
              <a:rPr lang="ru-RU" dirty="0" smtClean="0"/>
              <a:t>За заслуги в образовании награждена Почетной грамотой </a:t>
            </a:r>
            <a:r>
              <a:rPr lang="ru-RU" dirty="0"/>
              <a:t>УО ИК НМР РТ, </a:t>
            </a:r>
            <a:r>
              <a:rPr lang="ru-RU" dirty="0" smtClean="0"/>
              <a:t>Дипломом </a:t>
            </a:r>
            <a:r>
              <a:rPr lang="ru-RU" dirty="0"/>
              <a:t>лауреата конкурса «Учитель года- 2018».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25" y="440970"/>
            <a:ext cx="3680881" cy="5550079"/>
          </a:xfrm>
        </p:spPr>
      </p:pic>
      <p:sp>
        <p:nvSpPr>
          <p:cNvPr id="5" name="TextBox 4"/>
          <p:cNvSpPr txBox="1"/>
          <p:nvPr/>
        </p:nvSpPr>
        <p:spPr>
          <a:xfrm>
            <a:off x="5390865" y="641446"/>
            <a:ext cx="52407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Безбородова </a:t>
            </a:r>
            <a:r>
              <a:rPr lang="ru-RU" sz="2800" dirty="0"/>
              <a:t>Р</a:t>
            </a:r>
            <a:r>
              <a:rPr lang="ru-RU" sz="2800" dirty="0" smtClean="0"/>
              <a:t>имма </a:t>
            </a:r>
            <a:r>
              <a:rPr lang="ru-RU" sz="2800" dirty="0" err="1" smtClean="0"/>
              <a:t>Ирековна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29.08.1964г.</a:t>
            </a:r>
            <a:endParaRPr lang="ru-RU" dirty="0" smtClean="0"/>
          </a:p>
          <a:p>
            <a:pPr algn="ctr"/>
            <a:r>
              <a:rPr lang="ru-RU" dirty="0" smtClean="0"/>
              <a:t>Педагог- </a:t>
            </a:r>
            <a:r>
              <a:rPr lang="ru-RU" dirty="0" err="1" smtClean="0"/>
              <a:t>валеолог</a:t>
            </a:r>
            <a:r>
              <a:rPr lang="ru-RU" dirty="0" smtClean="0"/>
              <a:t>.</a:t>
            </a:r>
            <a:endParaRPr lang="ru-RU" dirty="0" smtClean="0"/>
          </a:p>
          <a:p>
            <a:pPr algn="ctr"/>
            <a:r>
              <a:rPr lang="ru-RU" dirty="0" smtClean="0"/>
              <a:t>Знак за заслуги в образовании.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67785" y="2415654"/>
            <a:ext cx="60822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Окончила Нижнекамское медицинское училище в 1984 году,  а затем МГЭИ в 2005 году.</a:t>
            </a:r>
            <a:endParaRPr lang="ru-RU" dirty="0" smtClean="0"/>
          </a:p>
          <a:p>
            <a:r>
              <a:rPr lang="ru-RU" dirty="0" smtClean="0"/>
              <a:t>География ее трудовой деятельности довольно обширна: она работала в родильном доме в </a:t>
            </a:r>
            <a:r>
              <a:rPr lang="ru-RU" dirty="0" err="1" smtClean="0"/>
              <a:t>г.Набережные</a:t>
            </a:r>
            <a:r>
              <a:rPr lang="ru-RU" dirty="0" smtClean="0"/>
              <a:t> Челны, процедурной медсестрой в санатории «</a:t>
            </a:r>
            <a:r>
              <a:rPr lang="ru-RU" dirty="0" err="1" smtClean="0"/>
              <a:t>Карабельная</a:t>
            </a:r>
            <a:r>
              <a:rPr lang="ru-RU" dirty="0" smtClean="0"/>
              <a:t> роща» </a:t>
            </a:r>
            <a:r>
              <a:rPr lang="ru-RU" dirty="0" err="1" smtClean="0"/>
              <a:t>г.Нижнекамска</a:t>
            </a:r>
            <a:r>
              <a:rPr lang="ru-RU" dirty="0" smtClean="0"/>
              <a:t>, прививочной медсестрой в детском саду в Камских Полянах, в ДГБ в отделении патологии недоношенных детей. С 2000 года работает в 15 школе в должности педагога-</a:t>
            </a:r>
            <a:r>
              <a:rPr lang="ru-RU" dirty="0" err="1" smtClean="0"/>
              <a:t>валеолога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Награждена Почетной грамотой УО, Почетной грамотой </a:t>
            </a:r>
            <a:r>
              <a:rPr lang="ru-RU" dirty="0" err="1" smtClean="0"/>
              <a:t>МОиН</a:t>
            </a:r>
            <a:r>
              <a:rPr lang="ru-RU" dirty="0" smtClean="0"/>
              <a:t> РТ.</a:t>
            </a:r>
            <a:endParaRPr lang="ru-RU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1182" y="532262"/>
            <a:ext cx="5500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Ганиятова</a:t>
            </a:r>
            <a:r>
              <a:rPr lang="ru-RU" sz="2800" dirty="0" smtClean="0"/>
              <a:t> Светлана </a:t>
            </a:r>
            <a:r>
              <a:rPr lang="ru-RU" sz="2800" dirty="0" err="1" smtClean="0"/>
              <a:t>Равилевна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04.06.1966г.</a:t>
            </a:r>
            <a:endParaRPr lang="ru-RU" dirty="0" smtClean="0"/>
          </a:p>
          <a:p>
            <a:pPr algn="ctr"/>
            <a:r>
              <a:rPr lang="ru-RU" dirty="0" smtClean="0"/>
              <a:t>Учитель начальных классов.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72190" y="2296092"/>
            <a:ext cx="65422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1992 году окончила </a:t>
            </a:r>
            <a:r>
              <a:rPr lang="ru-RU" dirty="0" err="1" smtClean="0"/>
              <a:t>Набережночелнинский</a:t>
            </a:r>
            <a:r>
              <a:rPr lang="ru-RU" dirty="0" smtClean="0"/>
              <a:t> педагогический институт. Трудовая деятельность началась в СОШ №7 г. Нижнекамска. В 15 школе работает с 2006 года. </a:t>
            </a:r>
            <a:endParaRPr lang="ru-RU" dirty="0" smtClean="0"/>
          </a:p>
          <a:p>
            <a:r>
              <a:rPr lang="ru-RU" dirty="0" smtClean="0"/>
              <a:t>Светлана </a:t>
            </a:r>
            <a:r>
              <a:rPr lang="ru-RU" dirty="0" err="1" smtClean="0"/>
              <a:t>Равилевна</a:t>
            </a:r>
            <a:r>
              <a:rPr lang="ru-RU" dirty="0" smtClean="0"/>
              <a:t> талантливый, эрудированный, инициативный, творчески работающий учитель, умеющий найти подход к любому ученику. Родители часто обращаются к ней за помощью и получают мудрые, жизненно необходимые советы. </a:t>
            </a:r>
            <a:endParaRPr lang="ru-RU" dirty="0" smtClean="0"/>
          </a:p>
          <a:p>
            <a:r>
              <a:rPr lang="ru-RU" dirty="0" smtClean="0"/>
              <a:t>В свободное время увлекается чтением книг.</a:t>
            </a:r>
            <a:endParaRPr lang="ru-RU" dirty="0" smtClean="0"/>
          </a:p>
          <a:p>
            <a:r>
              <a:rPr lang="ru-RU" dirty="0" smtClean="0"/>
              <a:t>Награждена Почетной грамотой УО ИК НМР РТ.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5" y="381182"/>
            <a:ext cx="3460424" cy="461389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002703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4"/>
          <a:stretch>
            <a:fillRect/>
          </a:stretch>
        </p:blipFill>
        <p:spPr bwMode="auto">
          <a:xfrm>
            <a:off x="521790" y="407194"/>
            <a:ext cx="3893240" cy="462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49923" y="286603"/>
            <a:ext cx="54727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Дмитриченко Нина Алексеевна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26.01.1963г.</a:t>
            </a:r>
            <a:endParaRPr lang="ru-RU" dirty="0" smtClean="0"/>
          </a:p>
          <a:p>
            <a:pPr algn="ctr"/>
            <a:r>
              <a:rPr lang="ru-RU" dirty="0" smtClean="0"/>
              <a:t>Учитель русского языка и литературы </a:t>
            </a:r>
            <a:r>
              <a:rPr lang="ru-RU" i="1" dirty="0"/>
              <a:t>первой  </a:t>
            </a:r>
            <a:r>
              <a:rPr lang="ru-RU" dirty="0"/>
              <a:t>квалификационной </a:t>
            </a:r>
            <a:r>
              <a:rPr lang="ru-RU" dirty="0" smtClean="0"/>
              <a:t>категории.</a:t>
            </a:r>
            <a:endParaRPr lang="ru-RU" dirty="0" smtClean="0"/>
          </a:p>
          <a:p>
            <a:pPr algn="ctr"/>
            <a:r>
              <a:rPr lang="ru-RU" dirty="0" smtClean="0"/>
              <a:t>Знак за заслуги в образовании.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49672" y="2156265"/>
            <a:ext cx="64690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Нина Алексеевна имеет два педагогических образования: учитель начальных классов и учитель русского языка и литературы. Вся профессиональная деятельность  Нины Алексеевны связана с педагогикой. </a:t>
            </a:r>
            <a:r>
              <a:rPr lang="ru-RU" dirty="0" smtClean="0"/>
              <a:t>Общепедагогический стаж 39 лет. Это </a:t>
            </a:r>
            <a:r>
              <a:rPr lang="ru-RU" dirty="0"/>
              <a:t>высококвалифицированный </a:t>
            </a:r>
            <a:r>
              <a:rPr lang="en-US" dirty="0"/>
              <a:t> и творчески работающий </a:t>
            </a:r>
            <a:r>
              <a:rPr lang="ru-RU" dirty="0"/>
              <a:t>учитель, верный своему профессиональному долгу, своему призванию. Нина Алексеевна успешно соединяет в своей педагогической деятельности любовь к делу с любовью к ученикам, уделяет значительное внимание развитию личности школьника. Её уроки воспитывают чувства гражданственности и патриотизма, сознательного отношения к языку как явлению культуры, формируют нравственные принципы и эстетические вкусы учащихся, готовят к самостоятельным встречам с искусством</a:t>
            </a:r>
            <a:r>
              <a:rPr lang="ru-RU" dirty="0" smtClean="0"/>
              <a:t>. </a:t>
            </a:r>
            <a:r>
              <a:rPr lang="ru-RU" dirty="0"/>
              <a:t>Награждена </a:t>
            </a:r>
            <a:r>
              <a:rPr lang="ru-RU" dirty="0" smtClean="0"/>
              <a:t>Почётными грамотами </a:t>
            </a:r>
            <a:r>
              <a:rPr lang="ru-RU" dirty="0"/>
              <a:t>ГУО в 2001 </a:t>
            </a:r>
            <a:r>
              <a:rPr lang="ru-RU" dirty="0" smtClean="0"/>
              <a:t>году, </a:t>
            </a:r>
            <a:r>
              <a:rPr lang="ru-RU" dirty="0" err="1" smtClean="0"/>
              <a:t>МОиН</a:t>
            </a:r>
            <a:r>
              <a:rPr lang="ru-RU" dirty="0" smtClean="0"/>
              <a:t> </a:t>
            </a:r>
            <a:r>
              <a:rPr lang="ru-RU" dirty="0"/>
              <a:t>РТ в 2006 </a:t>
            </a:r>
            <a:r>
              <a:rPr lang="ru-RU" dirty="0" smtClean="0"/>
              <a:t>году, </a:t>
            </a:r>
            <a:r>
              <a:rPr lang="ru-RU" dirty="0" err="1" smtClean="0"/>
              <a:t>МОиН</a:t>
            </a:r>
            <a:r>
              <a:rPr lang="ru-RU" dirty="0" smtClean="0"/>
              <a:t> </a:t>
            </a:r>
            <a:r>
              <a:rPr lang="ru-RU" dirty="0"/>
              <a:t>РФ в 2009 году. 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4" y="469122"/>
            <a:ext cx="3471922" cy="4629229"/>
          </a:xfrm>
        </p:spPr>
      </p:pic>
      <p:sp>
        <p:nvSpPr>
          <p:cNvPr id="5" name="TextBox 4"/>
          <p:cNvSpPr txBox="1"/>
          <p:nvPr/>
        </p:nvSpPr>
        <p:spPr>
          <a:xfrm>
            <a:off x="5363570" y="928048"/>
            <a:ext cx="49131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Ефимова Аида </a:t>
            </a:r>
            <a:r>
              <a:rPr lang="ru-RU" sz="2800" dirty="0" err="1" smtClean="0"/>
              <a:t>Вагизовна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25.04.1962г.</a:t>
            </a:r>
            <a:endParaRPr lang="ru-RU" dirty="0" smtClean="0"/>
          </a:p>
          <a:p>
            <a:pPr algn="ctr"/>
            <a:r>
              <a:rPr lang="ru-RU" dirty="0" smtClean="0"/>
              <a:t>Учитель математики.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68969" y="2717444"/>
            <a:ext cx="685156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Окончила Казанский государственный педагогический институт в 1989 году. В средней школе №15 </a:t>
            </a:r>
            <a:r>
              <a:rPr lang="ru-RU" dirty="0" smtClean="0"/>
              <a:t>работала </a:t>
            </a:r>
            <a:r>
              <a:rPr lang="ru-RU" dirty="0" smtClean="0"/>
              <a:t>с 1998 года. </a:t>
            </a:r>
            <a:endParaRPr lang="ru-RU" dirty="0" smtClean="0"/>
          </a:p>
          <a:p>
            <a:r>
              <a:rPr lang="ru-RU" dirty="0" smtClean="0"/>
              <a:t>Аида </a:t>
            </a:r>
            <a:r>
              <a:rPr lang="ru-RU" dirty="0" err="1" smtClean="0"/>
              <a:t>Вагизовна</a:t>
            </a:r>
            <a:r>
              <a:rPr lang="ru-RU" dirty="0" smtClean="0"/>
              <a:t> – высококвалифицированный творчески работающий учитель. Каждый ее урок- то интересное открытие, увлекательное путешествие в мир математики, преподносит материал в доступной и интересной форме. Выпускники Ефимовой А.В. Из года в год добиваются высоких показателей на государственной итоговой аттестации.</a:t>
            </a:r>
            <a:endParaRPr lang="ru-RU" dirty="0" smtClean="0"/>
          </a:p>
          <a:p>
            <a:r>
              <a:rPr lang="ru-RU" dirty="0" smtClean="0"/>
              <a:t>Награждена Почетной грамотой УО НМР РТ, грамотой Главы муниципального образования НМР РТ.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63" y="473670"/>
            <a:ext cx="3703934" cy="4938579"/>
          </a:xfrm>
        </p:spPr>
      </p:pic>
      <p:sp>
        <p:nvSpPr>
          <p:cNvPr id="5" name="TextBox 4"/>
          <p:cNvSpPr txBox="1"/>
          <p:nvPr/>
        </p:nvSpPr>
        <p:spPr>
          <a:xfrm>
            <a:off x="4995082" y="473670"/>
            <a:ext cx="52134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Зиндеева</a:t>
            </a:r>
            <a:r>
              <a:rPr lang="ru-RU" sz="2800" dirty="0" smtClean="0"/>
              <a:t> Елена Алексеевна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16.07.1964г.</a:t>
            </a:r>
            <a:endParaRPr lang="ru-RU" dirty="0" smtClean="0"/>
          </a:p>
          <a:p>
            <a:pPr algn="ctr"/>
            <a:r>
              <a:rPr lang="ru-RU" dirty="0" smtClean="0"/>
              <a:t>Учитель технологии.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67533" y="2115403"/>
            <a:ext cx="691057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a typeface="Calibri" panose="020F0502020204030204" charset="0"/>
                <a:cs typeface="Times New Roman" panose="02020603050405020304" pitchFamily="18" charset="0"/>
              </a:rPr>
              <a:t>Окончила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charset="0"/>
                <a:cs typeface="Times New Roman" panose="02020603050405020304" pitchFamily="18" charset="0"/>
              </a:rPr>
              <a:t>Мензелинский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charset="0"/>
                <a:cs typeface="Times New Roman" panose="02020603050405020304" pitchFamily="18" charset="0"/>
              </a:rPr>
              <a:t> педагогический колледж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charset="0"/>
                <a:cs typeface="Times New Roman" panose="02020603050405020304" pitchFamily="18" charset="0"/>
              </a:rPr>
              <a:t> 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charset="0"/>
                <a:cs typeface="Times New Roman" panose="02020603050405020304" pitchFamily="18" charset="0"/>
              </a:rPr>
              <a:t> 2014 г.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a typeface="Calibri" panose="020F0502020204030204" charset="0"/>
                <a:cs typeface="Times New Roman" panose="02020603050405020304" pitchFamily="18" charset="0"/>
              </a:rPr>
              <a:t>В школе начала работу с 2004. В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ru-RU" dirty="0" smtClean="0">
                <a:cs typeface="Times New Roman" panose="02020603050405020304" pitchFamily="18" charset="0"/>
              </a:rPr>
              <a:t>совершенстве владеет современными педагогическими технологиями и смело применяет их в своей работе. </a:t>
            </a:r>
            <a:r>
              <a:rPr lang="ru-RU" dirty="0" err="1" smtClean="0">
                <a:cs typeface="Times New Roman" panose="02020603050405020304" pitchFamily="18" charset="0"/>
              </a:rPr>
              <a:t>Зиндеева</a:t>
            </a:r>
            <a:r>
              <a:rPr lang="ru-RU" dirty="0" smtClean="0">
                <a:cs typeface="Times New Roman" panose="02020603050405020304" pitchFamily="18" charset="0"/>
              </a:rPr>
              <a:t> Е.А. </a:t>
            </a:r>
            <a:r>
              <a:rPr lang="ru-RU" dirty="0" smtClean="0">
                <a:cs typeface="Times New Roman" panose="02020603050405020304" pitchFamily="18" charset="0"/>
              </a:rPr>
              <a:t>–талантливый</a:t>
            </a:r>
            <a:r>
              <a:rPr lang="ru-RU" dirty="0" smtClean="0">
                <a:cs typeface="Times New Roman" panose="02020603050405020304" pitchFamily="18" charset="0"/>
              </a:rPr>
              <a:t>, эрудированный, инициативный, творчески работающий учитель, умеющий найти подход к любому ученику. </a:t>
            </a:r>
            <a:endParaRPr lang="ru-RU" dirty="0" smtClean="0"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charset="0"/>
                <a:cs typeface="Times New Roman" panose="02020603050405020304" pitchFamily="18" charset="0"/>
              </a:rPr>
              <a:t>Хобби: в свободное от работы время увлекается садоводством и ландшафтным дизайном,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charset="0"/>
                <a:cs typeface="Times New Roman" panose="02020603050405020304" pitchFamily="18" charset="0"/>
              </a:rPr>
              <a:t> 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charset="0"/>
                <a:cs typeface="Times New Roman" panose="02020603050405020304" pitchFamily="18" charset="0"/>
              </a:rPr>
              <a:t>анимается выращиванием цветов, вышивкой, вязанием.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/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charset="0"/>
                <a:cs typeface="Times New Roman" panose="02020603050405020304" pitchFamily="18" charset="0"/>
              </a:rPr>
              <a:t>Профессиональная установка: Увлечь учащихся, воспитывать в них любовь к творчеству, культуре, прекрасному.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/>
            <a:r>
              <a:rPr lang="ru-RU" dirty="0" smtClean="0"/>
              <a:t>За педагогическое мастерство и заслуги в образовании награждена Почетной грамотой </a:t>
            </a:r>
            <a:r>
              <a:rPr lang="ru-RU" dirty="0"/>
              <a:t>УО ИК НМР РТ, Г</a:t>
            </a:r>
            <a:r>
              <a:rPr lang="ru-RU" dirty="0" smtClean="0"/>
              <a:t>рамотой Главы </a:t>
            </a:r>
            <a:r>
              <a:rPr lang="ru-RU" dirty="0"/>
              <a:t>МО НМР </a:t>
            </a:r>
            <a:r>
              <a:rPr lang="ru-RU" dirty="0" smtClean="0"/>
              <a:t>РТ.</a:t>
            </a:r>
            <a:endParaRPr lang="ru-RU" dirty="0"/>
          </a:p>
          <a:p>
            <a:endParaRPr lang="ru-RU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74711"/>
            <a:ext cx="2295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90364" y="682388"/>
            <a:ext cx="55682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Игнатьева Любовь Ивановна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14.03.1962г.</a:t>
            </a:r>
            <a:endParaRPr lang="ru-RU" dirty="0" smtClean="0"/>
          </a:p>
          <a:p>
            <a:pPr algn="ctr"/>
            <a:r>
              <a:rPr lang="ru-RU" dirty="0" smtClean="0"/>
              <a:t>Учитель русского языка и литературы.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90364" y="2346069"/>
            <a:ext cx="628546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1986 году окончила Казанский Государственный Университет. В средней школе № 15 работает с 2000 года. Любовь Ивановна- профессионал своего дела, чуткий и понимающий педагог. Дети, родители и коллеги уважают и ценят учителя за ее доброту и любовь к детям. Каждого своего воспитанника Любовь Ивановна умело направляет, нацеливает на успех. Главный девиз ее жизни «Дорогу осилит идущий»</a:t>
            </a:r>
            <a:endParaRPr lang="ru-RU" dirty="0" smtClean="0"/>
          </a:p>
          <a:p>
            <a:pPr algn="just"/>
            <a:r>
              <a:rPr lang="ru-RU" dirty="0"/>
              <a:t>С</a:t>
            </a:r>
            <a:r>
              <a:rPr lang="ru-RU" dirty="0" smtClean="0"/>
              <a:t>вободное время посвящает любимому «хобби»-цветоводству.</a:t>
            </a:r>
            <a:endParaRPr lang="ru-RU" dirty="0" smtClean="0"/>
          </a:p>
          <a:p>
            <a:pPr algn="just"/>
            <a:r>
              <a:rPr lang="ru-RU" dirty="0" smtClean="0"/>
              <a:t>За педагогическое мастерство и заслуги в образовании награждена Почетной грамотой </a:t>
            </a:r>
            <a:r>
              <a:rPr lang="ru-RU" dirty="0"/>
              <a:t>Главы МО НМР </a:t>
            </a:r>
            <a:r>
              <a:rPr lang="ru-RU" dirty="0" smtClean="0"/>
              <a:t>РТ, Почетной грамотой УО исполнительного комитета НМР РТ и организации профсоюза работников образования.</a:t>
            </a:r>
            <a:endParaRPr lang="ru-RU" dirty="0"/>
          </a:p>
          <a:p>
            <a:pPr algn="just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53" y="533483"/>
            <a:ext cx="3581969" cy="477595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36525" y="354842"/>
            <a:ext cx="56092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Коновалова Нина Витальевна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22.04.1962г.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педагог-библиотекарь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5" y="705513"/>
            <a:ext cx="4100584" cy="54674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64184" y="1332412"/>
            <a:ext cx="67503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1987 году окончила факультет библиотековедения-библиографии Куйбышевского государственного института культуры, получила специальность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библиотекарь-библиограф.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1999 года работает в средней школе №15. С первых лет своей профессиональной деятельности Нина Витальевна соответствует своему званию -  библиотекарь высшей квалификационной категории. Секрет её мастерства содержится в огромной требовательности к себе, в творческом отношении к делу.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Награждена: Почётная грамота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ТАССР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(1991г.), Почетная грамота городского управления образования (2004г.), Почётная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МОиНРТ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(2007г.),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Почетная грамота Нижнекамской городской организации профсоюза работников образования (2017г.), Нагрудный знак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 заслуги в образовании»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МОиНРТ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(2019г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республиканского конкурса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«Лучшая городская школьная библиотека» (2018г., 2023г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Грант Главы НМР в номинации «Лучший библиотекарь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(2017г., 2023г.), 1 место в муниципальном конкурсе «Лучшая школьная библиотека» (2017г, 2023г.)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3479457" cy="4639276"/>
          </a:xfrm>
        </p:spPr>
      </p:pic>
      <p:sp>
        <p:nvSpPr>
          <p:cNvPr id="5" name="TextBox 4"/>
          <p:cNvSpPr txBox="1"/>
          <p:nvPr/>
        </p:nvSpPr>
        <p:spPr>
          <a:xfrm>
            <a:off x="5076967" y="1023582"/>
            <a:ext cx="55682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Насертдинов</a:t>
            </a:r>
            <a:r>
              <a:rPr lang="ru-RU" sz="2800" dirty="0" smtClean="0"/>
              <a:t> </a:t>
            </a:r>
            <a:r>
              <a:rPr lang="ru-RU" sz="2800" dirty="0" err="1" smtClean="0"/>
              <a:t>Халим</a:t>
            </a:r>
            <a:r>
              <a:rPr lang="ru-RU" sz="2800" dirty="0" smtClean="0"/>
              <a:t> </a:t>
            </a:r>
            <a:r>
              <a:rPr lang="ru-RU" sz="2800" dirty="0" err="1" smtClean="0"/>
              <a:t>Бурганович</a:t>
            </a:r>
            <a:endParaRPr lang="ru-RU" sz="2800" dirty="0" smtClean="0"/>
          </a:p>
          <a:p>
            <a:pPr algn="ctr"/>
            <a:r>
              <a:rPr lang="ru-RU" dirty="0" smtClean="0"/>
              <a:t>Родился 10.03.1959г.</a:t>
            </a:r>
            <a:endParaRPr lang="ru-RU" dirty="0" smtClean="0"/>
          </a:p>
          <a:p>
            <a:pPr algn="ctr"/>
            <a:r>
              <a:rPr lang="ru-RU" dirty="0" smtClean="0"/>
              <a:t>Учитель ОБЖ.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40490" y="2852382"/>
            <a:ext cx="621261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1985 году окончил Казанский государственный педагогический институт. Трудовая деятельность началась в Камско- </a:t>
            </a:r>
            <a:r>
              <a:rPr lang="ru-RU" dirty="0" err="1" smtClean="0"/>
              <a:t>Устинском</a:t>
            </a:r>
            <a:r>
              <a:rPr lang="ru-RU" dirty="0" smtClean="0"/>
              <a:t> районе в деревне Старое </a:t>
            </a:r>
            <a:r>
              <a:rPr lang="ru-RU" dirty="0" err="1" smtClean="0"/>
              <a:t>Барышево</a:t>
            </a:r>
            <a:r>
              <a:rPr lang="ru-RU" dirty="0" smtClean="0"/>
              <a:t> учителем физической культуры. Позднее работал в инспекции по делам несовершеннолетних, в СПТУ мастером производственного обучения, в СОШ №13 </a:t>
            </a:r>
            <a:r>
              <a:rPr lang="ru-RU" dirty="0" err="1" smtClean="0"/>
              <a:t>зам.директора</a:t>
            </a:r>
            <a:r>
              <a:rPr lang="ru-RU" dirty="0" smtClean="0"/>
              <a:t> по воспитательной части, в СОШ №8 и №19 учителем ОБЖ и географии. В 15 школе работает с 2019 года.</a:t>
            </a:r>
            <a:endParaRPr lang="ru-RU" dirty="0" smtClean="0"/>
          </a:p>
          <a:p>
            <a:r>
              <a:rPr lang="ru-RU" dirty="0" smtClean="0"/>
              <a:t>Жизненное кредо «Никогда не унывать».</a:t>
            </a:r>
            <a:endParaRPr lang="ru-RU" dirty="0" smtClean="0"/>
          </a:p>
          <a:p>
            <a:r>
              <a:rPr lang="ru-RU" dirty="0" smtClean="0"/>
              <a:t>В свободное время занимается кулинарией.</a:t>
            </a:r>
            <a:endParaRPr lang="ru-RU" dirty="0"/>
          </a:p>
          <a:p>
            <a:r>
              <a:rPr lang="ru-RU" dirty="0" smtClean="0"/>
              <a:t>Награжден Почетной грамотой Главы МО НМР РТ, УО ИК НМР РТ</a:t>
            </a:r>
            <a:r>
              <a:rPr lang="en-US" dirty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29" y="400883"/>
            <a:ext cx="3676638" cy="4902184"/>
          </a:xfrm>
        </p:spPr>
      </p:pic>
      <p:sp>
        <p:nvSpPr>
          <p:cNvPr id="5" name="TextBox 4"/>
          <p:cNvSpPr txBox="1"/>
          <p:nvPr/>
        </p:nvSpPr>
        <p:spPr>
          <a:xfrm>
            <a:off x="4776908" y="711798"/>
            <a:ext cx="5813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Прокофьева Надежда Алексеевна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23.07.1965г.</a:t>
            </a:r>
            <a:endParaRPr lang="ru-RU" dirty="0" smtClean="0"/>
          </a:p>
          <a:p>
            <a:pPr algn="ctr"/>
            <a:r>
              <a:rPr lang="ru-RU" dirty="0" smtClean="0"/>
              <a:t>Заместитель директора по воспитательной работе.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19237" y="2414093"/>
            <a:ext cx="61292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2006 году окончила Нижнекамский муниципальный институт. Трудовая деятельность в 15 школе началась в 1995 году в должности педагога- организатора, в 1999 году становится социальным педагогом, с 2010 – </a:t>
            </a:r>
            <a:r>
              <a:rPr lang="ru-RU" dirty="0" err="1" smtClean="0"/>
              <a:t>зам.директора</a:t>
            </a:r>
            <a:r>
              <a:rPr lang="ru-RU" dirty="0" smtClean="0"/>
              <a:t> по воспитательной работе.</a:t>
            </a:r>
            <a:endParaRPr lang="ru-RU" dirty="0" smtClean="0"/>
          </a:p>
          <a:p>
            <a:r>
              <a:rPr lang="ru-RU" dirty="0" smtClean="0"/>
              <a:t>Надежда Алексеевна- талантливый, творчески работающий, инициативный, заряжающий энергией и оптимизмом человек, настоящий лидер и организатор.</a:t>
            </a:r>
            <a:endParaRPr lang="ru-RU" dirty="0" smtClean="0"/>
          </a:p>
          <a:p>
            <a:r>
              <a:rPr lang="ru-RU" dirty="0" smtClean="0"/>
              <a:t>В свободное от работы время любит путешествовать.</a:t>
            </a:r>
            <a:endParaRPr lang="en-US" dirty="0" smtClean="0"/>
          </a:p>
          <a:p>
            <a:r>
              <a:rPr lang="ru-RU" dirty="0" smtClean="0"/>
              <a:t>За заслуги в образовании награждена Грамотой УО ИК НМР РТ, Грамотой татарского республиканского комитета профсоюзов, Грамотой Главы МО НМР РТ.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6" y="934234"/>
            <a:ext cx="3480179" cy="4640239"/>
          </a:xfrm>
        </p:spPr>
      </p:pic>
      <p:sp>
        <p:nvSpPr>
          <p:cNvPr id="5" name="TextBox 4"/>
          <p:cNvSpPr txBox="1"/>
          <p:nvPr/>
        </p:nvSpPr>
        <p:spPr>
          <a:xfrm>
            <a:off x="4838035" y="687002"/>
            <a:ext cx="5540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Халиуллина</a:t>
            </a:r>
            <a:r>
              <a:rPr lang="ru-RU" sz="2800" dirty="0" smtClean="0"/>
              <a:t> </a:t>
            </a:r>
            <a:r>
              <a:rPr lang="ru-RU" sz="2800" dirty="0" err="1" smtClean="0"/>
              <a:t>Альфия</a:t>
            </a:r>
            <a:r>
              <a:rPr lang="ru-RU" sz="2800" dirty="0" smtClean="0"/>
              <a:t> </a:t>
            </a:r>
            <a:r>
              <a:rPr lang="ru-RU" sz="2800" dirty="0" err="1" smtClean="0"/>
              <a:t>Ахметовна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6.10.1958г.</a:t>
            </a:r>
            <a:endParaRPr lang="ru-RU" dirty="0" smtClean="0"/>
          </a:p>
          <a:p>
            <a:pPr algn="ctr"/>
            <a:r>
              <a:rPr lang="ru-RU" dirty="0" smtClean="0"/>
              <a:t>Учитель татарского языка и литературы.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526443" y="2739198"/>
            <a:ext cx="65480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Закончила </a:t>
            </a:r>
            <a:r>
              <a:rPr lang="ru-RU" dirty="0" err="1" smtClean="0"/>
              <a:t>Елабужский</a:t>
            </a:r>
            <a:r>
              <a:rPr lang="ru-RU" dirty="0" smtClean="0"/>
              <a:t> государственный педагогический институт в 1983 году . Свою педагогическую деятельность начала в СОШ №12 учителем татарского языка. Позже работала в 65 школе </a:t>
            </a:r>
            <a:r>
              <a:rPr lang="ru-RU" dirty="0" err="1" smtClean="0"/>
              <a:t>зам.директора</a:t>
            </a:r>
            <a:r>
              <a:rPr lang="ru-RU" dirty="0" smtClean="0"/>
              <a:t> по ПВ, в 32 гимназии </a:t>
            </a:r>
            <a:r>
              <a:rPr lang="ru-RU" dirty="0" err="1" smtClean="0"/>
              <a:t>зам.директора</a:t>
            </a:r>
            <a:r>
              <a:rPr lang="ru-RU" dirty="0" smtClean="0"/>
              <a:t> по НО, в 15 школу пришла в 2011 году и стала учителем родного языка и литературы.</a:t>
            </a:r>
            <a:endParaRPr lang="ru-RU" dirty="0" smtClean="0"/>
          </a:p>
          <a:p>
            <a:pPr algn="just"/>
            <a:r>
              <a:rPr lang="ru-RU" dirty="0" smtClean="0"/>
              <a:t>Хобби: в </a:t>
            </a:r>
            <a:r>
              <a:rPr lang="ru-RU" dirty="0"/>
              <a:t>свободное </a:t>
            </a:r>
            <a:r>
              <a:rPr lang="ru-RU" dirty="0" smtClean="0"/>
              <a:t>время пишет стихи, увлекается рисованием, чтением книг, вышиванием.</a:t>
            </a:r>
            <a:endParaRPr lang="ru-RU" dirty="0" smtClean="0"/>
          </a:p>
          <a:p>
            <a:pPr algn="just"/>
            <a:r>
              <a:rPr lang="ru-RU" dirty="0" smtClean="0"/>
              <a:t>За заслуги в образовании награждена Почетной грамотой Главы администрации, Почетной грамотой </a:t>
            </a:r>
            <a:r>
              <a:rPr lang="ru-RU" dirty="0"/>
              <a:t>управления образования ИК НМР </a:t>
            </a:r>
            <a:r>
              <a:rPr lang="ru-RU" dirty="0" smtClean="0"/>
              <a:t>РТ. Является победителем всероссийского конкурса «Лучший учитель</a:t>
            </a:r>
            <a:r>
              <a:rPr lang="ru-RU" dirty="0"/>
              <a:t> </a:t>
            </a:r>
            <a:r>
              <a:rPr lang="ru-RU" dirty="0" smtClean="0"/>
              <a:t>2013».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Харизова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00" y="351631"/>
            <a:ext cx="3352587" cy="522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81182" y="351631"/>
            <a:ext cx="563652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Харизова</a:t>
            </a:r>
            <a:r>
              <a:rPr lang="ru-RU" sz="2800" dirty="0" smtClean="0"/>
              <a:t> Любовь Вениаминовна</a:t>
            </a:r>
            <a:endParaRPr lang="ru-RU" sz="2800" dirty="0" smtClean="0"/>
          </a:p>
          <a:p>
            <a:pPr algn="ctr"/>
            <a:r>
              <a:rPr lang="ru-RU" dirty="0" smtClean="0"/>
              <a:t>Родилась 09.02.1961г.</a:t>
            </a:r>
            <a:endParaRPr lang="ru-RU" dirty="0" smtClean="0"/>
          </a:p>
          <a:p>
            <a:pPr algn="ctr"/>
            <a:r>
              <a:rPr lang="ru-RU" dirty="0" smtClean="0"/>
              <a:t>Педагог-психолог.</a:t>
            </a:r>
            <a:endParaRPr lang="ru-RU" dirty="0" smtClean="0"/>
          </a:p>
          <a:p>
            <a:pPr algn="ctr"/>
            <a:r>
              <a:rPr lang="ru-RU" dirty="0" smtClean="0"/>
              <a:t>Знак за заслуги в образовании.</a:t>
            </a:r>
            <a:endParaRPr lang="ru-RU" dirty="0" smtClean="0"/>
          </a:p>
          <a:p>
            <a:pPr algn="ctr"/>
            <a:r>
              <a:rPr lang="ru-RU" dirty="0" smtClean="0"/>
              <a:t>Знак «Почетный работник воспитания и просвещения РФ».</a:t>
            </a:r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148919" y="2259846"/>
            <a:ext cx="76836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Любовь </a:t>
            </a:r>
            <a:r>
              <a:rPr lang="ru-RU" dirty="0"/>
              <a:t>Вениаминовна осуществляет в школе важную диагностическую работу с учащимися: определяет степень отклонений (умственных, физических, эмоциональных) в развитии детей «группы риска» и проводит их психолого-педагогическую коррекцию, составляет психолого-педагогические заключения по результатам обследования </a:t>
            </a:r>
            <a:r>
              <a:rPr lang="ru-RU" dirty="0" smtClean="0"/>
              <a:t>школьников. </a:t>
            </a:r>
            <a:r>
              <a:rPr lang="en-US" dirty="0" smtClean="0"/>
              <a:t>Любовь </a:t>
            </a:r>
            <a:r>
              <a:rPr lang="en-US" dirty="0"/>
              <a:t>Вениаминовна - лауреат городского конкурса «Виртуозы психологии» в номинации «Мастер психологического слова (интерпретации)», лауреат конкурса на Грант Главы  муниципального образования «Нижнекамский муниципальный район»  в номинации «Человек науки», призёр</a:t>
            </a:r>
            <a:r>
              <a:rPr lang="ru-RU" dirty="0"/>
              <a:t> муниципального конкурса портфолио педагогов-психологов. В 2009 – 2010 учебном году она заняла </a:t>
            </a:r>
            <a:r>
              <a:rPr lang="en-US" dirty="0"/>
              <a:t>I</a:t>
            </a:r>
            <a:r>
              <a:rPr lang="ru-RU" dirty="0"/>
              <a:t> место в рейтинге педагогов-психологов Нижнекамского муниципального района.</a:t>
            </a:r>
            <a:endParaRPr lang="ru-RU" dirty="0"/>
          </a:p>
          <a:p>
            <a:r>
              <a:rPr lang="ru-RU" dirty="0" smtClean="0"/>
              <a:t>За </a:t>
            </a:r>
            <a:r>
              <a:rPr lang="ru-RU" dirty="0"/>
              <a:t>высокий вклад в дело образования подрастающего поколения награждена  Почётной грамотой МО РТ, Почётной грамотой ГУО, Почётной грамотой Главы администрации г. Нижнекамска.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28013</Words>
  <Application>WPS Presentation</Application>
  <PresentationFormat>Широкоэкранный</PresentationFormat>
  <Paragraphs>330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7" baseType="lpstr">
      <vt:lpstr>Arial</vt:lpstr>
      <vt:lpstr>SimSun</vt:lpstr>
      <vt:lpstr>Wingdings</vt:lpstr>
      <vt:lpstr>Wingdings 3</vt:lpstr>
      <vt:lpstr>Arial</vt:lpstr>
      <vt:lpstr>Century Gothic</vt:lpstr>
      <vt:lpstr>Microsoft YaHei</vt:lpstr>
      <vt:lpstr>Arial Unicode MS</vt:lpstr>
      <vt:lpstr>Calibri</vt:lpstr>
      <vt:lpstr>Times New Roman</vt:lpstr>
      <vt:lpstr>Легкий дым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ОГЭ</dc:creator>
  <cp:lastModifiedBy>Raybook</cp:lastModifiedBy>
  <cp:revision>66</cp:revision>
  <dcterms:created xsi:type="dcterms:W3CDTF">2021-09-11T08:24:00Z</dcterms:created>
  <dcterms:modified xsi:type="dcterms:W3CDTF">2024-02-05T15:10:26Z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A985ABE1EFFE4FC8A07962C2697078F4_12</vt:lpwstr>
  </property>
  <property fmtid="{D5CDD505-2E9C-101B-9397-08002B2CF9AE}" pid="3" name="KSOProductBuildVer">
    <vt:lpwstr>1049-12.2.0.13416</vt:lpwstr>
  </property>
</Properties>
</file>